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</p:sldIdLst>
  <p:sldSz cy="5143500" cx="9144000"/>
  <p:notesSz cx="6858000" cy="9144000"/>
  <p:embeddedFontLst>
    <p:embeddedFont>
      <p:font typeface="Roboto"/>
      <p:regular r:id="rId12"/>
      <p:bold r:id="rId13"/>
      <p:italic r:id="rId14"/>
      <p:boldItalic r:id="rId15"/>
    </p:embeddedFont>
    <p:embeddedFont>
      <p:font typeface="Roboto Condensed"/>
      <p:regular r:id="rId16"/>
      <p:bold r:id="rId17"/>
      <p:italic r:id="rId18"/>
      <p:boldItalic r:id="rId19"/>
    </p:embeddedFont>
    <p:embeddedFont>
      <p:font typeface="Oswald"/>
      <p:regular r:id="rId20"/>
      <p:bold r:id="rId21"/>
    </p:embeddedFont>
    <p:embeddedFont>
      <p:font typeface="Source Sans Pro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Oswald-regular.fntdata"/><Relationship Id="rId22" Type="http://schemas.openxmlformats.org/officeDocument/2006/relationships/font" Target="fonts/SourceSansPro-regular.fntdata"/><Relationship Id="rId21" Type="http://schemas.openxmlformats.org/officeDocument/2006/relationships/font" Target="fonts/Oswald-bold.fntdata"/><Relationship Id="rId24" Type="http://schemas.openxmlformats.org/officeDocument/2006/relationships/font" Target="fonts/SourceSansPro-italic.fntdata"/><Relationship Id="rId23" Type="http://schemas.openxmlformats.org/officeDocument/2006/relationships/font" Target="fonts/SourceSansPro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font" Target="fonts/SourceSansPr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Roboto-bold.fntdata"/><Relationship Id="rId12" Type="http://schemas.openxmlformats.org/officeDocument/2006/relationships/font" Target="fonts/Roboto-regular.fntdata"/><Relationship Id="rId15" Type="http://schemas.openxmlformats.org/officeDocument/2006/relationships/font" Target="fonts/Roboto-boldItalic.fntdata"/><Relationship Id="rId14" Type="http://schemas.openxmlformats.org/officeDocument/2006/relationships/font" Target="fonts/Roboto-italic.fntdata"/><Relationship Id="rId17" Type="http://schemas.openxmlformats.org/officeDocument/2006/relationships/font" Target="fonts/RobotoCondensed-bold.fntdata"/><Relationship Id="rId16" Type="http://schemas.openxmlformats.org/officeDocument/2006/relationships/font" Target="fonts/RobotoCondensed-regular.fntdata"/><Relationship Id="rId19" Type="http://schemas.openxmlformats.org/officeDocument/2006/relationships/font" Target="fonts/RobotoCondensed-boldItalic.fntdata"/><Relationship Id="rId18" Type="http://schemas.openxmlformats.org/officeDocument/2006/relationships/font" Target="fonts/RobotoCondensed-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ca7aeb916c_0_8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ca7aeb916c_0_8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f0836a729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f0836a729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f0836a729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f0836a729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f0836a7291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f0836a7291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f0836a7291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f0836a7291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edf811ba3a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edf811ba3a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" name="Google Shape;11;p2"/>
          <p:cNvSpPr txBox="1"/>
          <p:nvPr/>
        </p:nvSpPr>
        <p:spPr>
          <a:xfrm>
            <a:off x="566600" y="4450188"/>
            <a:ext cx="3561000" cy="63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BDBDBD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Vianova</a:t>
            </a:r>
            <a:r>
              <a:rPr lang="en-GB" sz="1100">
                <a:solidFill>
                  <a:srgbClr val="BDBDBD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Confidential and Proprietary</a:t>
            </a:r>
            <a:endParaRPr sz="1100">
              <a:solidFill>
                <a:srgbClr val="BDBDBD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2" name="Google Shape;12;p2"/>
          <p:cNvSpPr txBox="1"/>
          <p:nvPr/>
        </p:nvSpPr>
        <p:spPr>
          <a:xfrm>
            <a:off x="553958" y="2666954"/>
            <a:ext cx="79695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Click to edit master subtitle style</a:t>
            </a:r>
            <a:endParaRPr sz="2400">
              <a:solidFill>
                <a:srgbClr val="66666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3" name="Google Shape;13;p2"/>
          <p:cNvSpPr txBox="1"/>
          <p:nvPr/>
        </p:nvSpPr>
        <p:spPr>
          <a:xfrm>
            <a:off x="549075" y="1419850"/>
            <a:ext cx="79695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rgbClr val="4285F4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/>
          <p:nvPr/>
        </p:nvSpPr>
        <p:spPr>
          <a:xfrm>
            <a:off x="0" y="4358725"/>
            <a:ext cx="9144000" cy="78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13"/>
          <p:cNvSpPr txBox="1"/>
          <p:nvPr>
            <p:ph idx="1" type="subTitle"/>
          </p:nvPr>
        </p:nvSpPr>
        <p:spPr>
          <a:xfrm>
            <a:off x="566600" y="2362150"/>
            <a:ext cx="79569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type="title"/>
          </p:nvPr>
        </p:nvSpPr>
        <p:spPr>
          <a:xfrm>
            <a:off x="549075" y="1724650"/>
            <a:ext cx="7969500" cy="6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4285F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Roboto"/>
              <a:buNone/>
              <a:defRPr sz="36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Roboto"/>
              <a:buNone/>
              <a:defRPr sz="36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Roboto"/>
              <a:buNone/>
              <a:defRPr sz="36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Roboto"/>
              <a:buNone/>
              <a:defRPr sz="36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Roboto"/>
              <a:buNone/>
              <a:defRPr sz="36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Roboto"/>
              <a:buNone/>
              <a:defRPr sz="36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Roboto"/>
              <a:buNone/>
              <a:defRPr sz="36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Roboto"/>
              <a:buNone/>
              <a:defRPr sz="36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5" name="Google Shape;55;p13"/>
          <p:cNvSpPr txBox="1"/>
          <p:nvPr/>
        </p:nvSpPr>
        <p:spPr>
          <a:xfrm>
            <a:off x="6787000" y="4526400"/>
            <a:ext cx="2356800" cy="63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BDBDBD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Vianova Confidential and Proprietary</a:t>
            </a:r>
            <a:endParaRPr sz="1100">
              <a:solidFill>
                <a:srgbClr val="BDBDBD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2">
            <a:alphaModFix/>
          </a:blip>
          <a:srcRect b="17791" l="0" r="0" t="17675"/>
          <a:stretch/>
        </p:blipFill>
        <p:spPr>
          <a:xfrm>
            <a:off x="25" y="0"/>
            <a:ext cx="2711950" cy="17511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" name="Google Shape;57;p13"/>
          <p:cNvGrpSpPr/>
          <p:nvPr/>
        </p:nvGrpSpPr>
        <p:grpSpPr>
          <a:xfrm>
            <a:off x="-1" y="5054778"/>
            <a:ext cx="9143610" cy="88775"/>
            <a:chOff x="0" y="2636525"/>
            <a:chExt cx="8280006" cy="137999"/>
          </a:xfrm>
        </p:grpSpPr>
        <p:pic>
          <p:nvPicPr>
            <p:cNvPr id="58" name="Google Shape;58;p13"/>
            <p:cNvPicPr preferRelativeResize="0"/>
            <p:nvPr/>
          </p:nvPicPr>
          <p:blipFill rotWithShape="1">
            <a:blip r:embed="rId3">
              <a:alphaModFix/>
            </a:blip>
            <a:srcRect b="96078" l="0" r="50000" t="0"/>
            <a:stretch/>
          </p:blipFill>
          <p:spPr>
            <a:xfrm>
              <a:off x="0" y="2636525"/>
              <a:ext cx="4140008" cy="137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Google Shape;59;p13"/>
            <p:cNvPicPr preferRelativeResize="0"/>
            <p:nvPr/>
          </p:nvPicPr>
          <p:blipFill rotWithShape="1">
            <a:blip r:embed="rId3">
              <a:alphaModFix/>
            </a:blip>
            <a:srcRect b="0" l="50000" r="0" t="96078"/>
            <a:stretch/>
          </p:blipFill>
          <p:spPr>
            <a:xfrm>
              <a:off x="4139998" y="2636526"/>
              <a:ext cx="4140008" cy="1379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 1">
  <p:cSld name="TITLE_1_1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/>
          <p:nvPr/>
        </p:nvSpPr>
        <p:spPr>
          <a:xfrm>
            <a:off x="0" y="4358725"/>
            <a:ext cx="9144000" cy="78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2" name="Google Shape;62;p14"/>
          <p:cNvGrpSpPr/>
          <p:nvPr/>
        </p:nvGrpSpPr>
        <p:grpSpPr>
          <a:xfrm>
            <a:off x="-1" y="5054778"/>
            <a:ext cx="9143610" cy="88775"/>
            <a:chOff x="0" y="2636525"/>
            <a:chExt cx="8280006" cy="137999"/>
          </a:xfrm>
        </p:grpSpPr>
        <p:pic>
          <p:nvPicPr>
            <p:cNvPr id="63" name="Google Shape;63;p14"/>
            <p:cNvPicPr preferRelativeResize="0"/>
            <p:nvPr/>
          </p:nvPicPr>
          <p:blipFill rotWithShape="1">
            <a:blip r:embed="rId2">
              <a:alphaModFix/>
            </a:blip>
            <a:srcRect b="96078" l="0" r="50000" t="0"/>
            <a:stretch/>
          </p:blipFill>
          <p:spPr>
            <a:xfrm>
              <a:off x="0" y="2636525"/>
              <a:ext cx="4140008" cy="137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Google Shape;64;p14"/>
            <p:cNvPicPr preferRelativeResize="0"/>
            <p:nvPr/>
          </p:nvPicPr>
          <p:blipFill rotWithShape="1">
            <a:blip r:embed="rId2">
              <a:alphaModFix/>
            </a:blip>
            <a:srcRect b="0" l="50000" r="0" t="96078"/>
            <a:stretch/>
          </p:blipFill>
          <p:spPr>
            <a:xfrm>
              <a:off x="4139998" y="2636526"/>
              <a:ext cx="4140008" cy="1379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5" name="Google Shape;65;p14"/>
          <p:cNvSpPr txBox="1"/>
          <p:nvPr>
            <p:ph type="title"/>
          </p:nvPr>
        </p:nvSpPr>
        <p:spPr>
          <a:xfrm>
            <a:off x="76200" y="76200"/>
            <a:ext cx="8963700" cy="6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4285F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Font typeface="Roboto"/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Font typeface="Roboto"/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Font typeface="Roboto"/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Font typeface="Roboto"/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Font typeface="Roboto"/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Font typeface="Roboto"/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Font typeface="Roboto"/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Font typeface="Roboto"/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6" name="Google Shape;66;p14"/>
          <p:cNvSpPr txBox="1"/>
          <p:nvPr/>
        </p:nvSpPr>
        <p:spPr>
          <a:xfrm>
            <a:off x="6787000" y="4526400"/>
            <a:ext cx="2356800" cy="63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BDBDBD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Vianova Confidential and Proprietary</a:t>
            </a:r>
            <a:endParaRPr sz="1100">
              <a:solidFill>
                <a:srgbClr val="BDBDBD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67" name="Google Shape;67;p14"/>
          <p:cNvSpPr txBox="1"/>
          <p:nvPr>
            <p:ph idx="1" type="body"/>
          </p:nvPr>
        </p:nvSpPr>
        <p:spPr>
          <a:xfrm>
            <a:off x="369175" y="763575"/>
            <a:ext cx="8329800" cy="359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4">
  <p:cSld name="TITLE_4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70" name="Google Shape;70;p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71" name="Google Shape;7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0575" y="4910275"/>
            <a:ext cx="502449" cy="14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_2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75" name="Google Shape;75;p1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76" name="Google Shape;76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0575" y="4910275"/>
            <a:ext cx="502449" cy="14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9" name="Google Shape;39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0" name="Google Shape;40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" name="Google Shape;4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4" name="Google Shape;4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10.png"/><Relationship Id="rId5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effectLst>
            <a:outerShdw blurRad="57150" rotWithShape="0" algn="bl" dir="5400000" dist="19050">
              <a:srgbClr val="3D85C6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400">
                <a:solidFill>
                  <a:srgbClr val="000000"/>
                </a:solidFill>
              </a:rPr>
              <a:t>‹#›</a:t>
            </a:fld>
            <a:endParaRPr sz="1400">
              <a:solidFill>
                <a:srgbClr val="000000"/>
              </a:solidFill>
            </a:endParaRPr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75" y="-4175"/>
            <a:ext cx="9144000" cy="5143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3D85C6"/>
            </a:outerShdw>
          </a:effectLst>
        </p:spPr>
      </p:pic>
      <p:sp>
        <p:nvSpPr>
          <p:cNvPr id="84" name="Google Shape;84;p17"/>
          <p:cNvSpPr txBox="1"/>
          <p:nvPr>
            <p:ph idx="12" type="sldNum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  <a:effectLst>
            <a:outerShdw blurRad="57150" rotWithShape="0" algn="bl" dir="5400000" dist="19050">
              <a:srgbClr val="3D85C6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400">
                <a:solidFill>
                  <a:srgbClr val="000000"/>
                </a:solidFill>
              </a:rPr>
              <a:t>‹#›</a:t>
            </a:fld>
            <a:endParaRPr sz="1400">
              <a:solidFill>
                <a:srgbClr val="000000"/>
              </a:solidFill>
            </a:endParaRPr>
          </a:p>
        </p:txBody>
      </p:sp>
      <p:sp>
        <p:nvSpPr>
          <p:cNvPr id="85" name="Google Shape;85;p17"/>
          <p:cNvSpPr/>
          <p:nvPr/>
        </p:nvSpPr>
        <p:spPr>
          <a:xfrm>
            <a:off x="-45300" y="-53825"/>
            <a:ext cx="9234600" cy="5242800"/>
          </a:xfrm>
          <a:prstGeom prst="rtTriangle">
            <a:avLst/>
          </a:prstGeom>
          <a:solidFill>
            <a:srgbClr val="192632"/>
          </a:solidFill>
          <a:ln>
            <a:noFill/>
          </a:ln>
          <a:effectLst>
            <a:outerShdw blurRad="57150" rotWithShape="0" algn="bl" dir="5400000" dist="19050">
              <a:srgbClr val="3D85C6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7"/>
          <p:cNvSpPr/>
          <p:nvPr/>
        </p:nvSpPr>
        <p:spPr>
          <a:xfrm flipH="1">
            <a:off x="6568975" y="4126675"/>
            <a:ext cx="2625900" cy="1062300"/>
          </a:xfrm>
          <a:prstGeom prst="rtTriangle">
            <a:avLst/>
          </a:prstGeom>
          <a:solidFill>
            <a:srgbClr val="3C78D8"/>
          </a:solidFill>
          <a:ln>
            <a:noFill/>
          </a:ln>
          <a:effectLst>
            <a:outerShdw blurRad="57150" rotWithShape="0" algn="bl" dir="5400000" dist="19050">
              <a:srgbClr val="3D85C6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7" name="Google Shape;8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9925" y="1786425"/>
            <a:ext cx="2303700" cy="6719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 txBox="1"/>
          <p:nvPr/>
        </p:nvSpPr>
        <p:spPr>
          <a:xfrm>
            <a:off x="430525" y="4057650"/>
            <a:ext cx="59934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>
                <a:solidFill>
                  <a:srgbClr val="00CEF6"/>
                </a:solidFill>
                <a:latin typeface="Oswald"/>
                <a:ea typeface="Oswald"/>
                <a:cs typeface="Oswald"/>
                <a:sym typeface="Oswald"/>
              </a:rPr>
              <a:t>Ai4Cities Phase 2 Presentation</a:t>
            </a:r>
            <a:endParaRPr i="1">
              <a:solidFill>
                <a:srgbClr val="00CEF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9" name="Google Shape;89;p17"/>
          <p:cNvSpPr txBox="1"/>
          <p:nvPr/>
        </p:nvSpPr>
        <p:spPr>
          <a:xfrm>
            <a:off x="430550" y="3265650"/>
            <a:ext cx="4841100" cy="3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800">
                <a:solidFill>
                  <a:srgbClr val="3C78D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 DATA PLATFORM TO MANAGE FUTURE MOBILITY ON CITY STREETS</a:t>
            </a:r>
            <a:endParaRPr b="1" sz="1800">
              <a:solidFill>
                <a:srgbClr val="3C78D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1925" y="2551949"/>
            <a:ext cx="1999613" cy="31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>
            <p:ph type="title"/>
          </p:nvPr>
        </p:nvSpPr>
        <p:spPr>
          <a:xfrm>
            <a:off x="76200" y="76200"/>
            <a:ext cx="8963700" cy="6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Mobility Policy Auto-Tuner</a:t>
            </a:r>
            <a:endParaRPr/>
          </a:p>
        </p:txBody>
      </p:sp>
      <p:sp>
        <p:nvSpPr>
          <p:cNvPr id="96" name="Google Shape;96;p18"/>
          <p:cNvSpPr txBox="1"/>
          <p:nvPr>
            <p:ph idx="1" type="body"/>
          </p:nvPr>
        </p:nvSpPr>
        <p:spPr>
          <a:xfrm>
            <a:off x="407100" y="3019375"/>
            <a:ext cx="8329800" cy="171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-304800" lvl="0" marL="457200" rtl="0" algn="just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Arial"/>
              <a:buChar char="●"/>
            </a:pPr>
            <a:r>
              <a:rPr lang="en-GB" sz="12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Recommend to cities the optimal distributions of vehicles that would achieve the highest CO2 reduction when balanced against other priorities of the city</a:t>
            </a:r>
            <a:endParaRPr sz="120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Arial"/>
              <a:buChar char="●"/>
            </a:pPr>
            <a:r>
              <a:rPr lang="en-GB" sz="12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Ease the design of shared mobility policy requirements</a:t>
            </a:r>
            <a:endParaRPr sz="120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Arial"/>
              <a:buChar char="●"/>
            </a:pPr>
            <a:r>
              <a:rPr lang="en-GB" sz="12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Continuously assess the effectiveness of adopted policies in achieving CO2 reduction and other policy goals</a:t>
            </a:r>
            <a:endParaRPr sz="1700"/>
          </a:p>
        </p:txBody>
      </p:sp>
      <p:pic>
        <p:nvPicPr>
          <p:cNvPr id="97" name="Google Shape;9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5275" y="1065949"/>
            <a:ext cx="1999613" cy="31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83275" y="888700"/>
            <a:ext cx="2303700" cy="67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40475" y="1528425"/>
            <a:ext cx="3116866" cy="1875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/>
          <p:nvPr>
            <p:ph type="title"/>
          </p:nvPr>
        </p:nvSpPr>
        <p:spPr>
          <a:xfrm>
            <a:off x="76200" y="76200"/>
            <a:ext cx="8963700" cy="6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MPAT Workflow</a:t>
            </a:r>
            <a:endParaRPr/>
          </a:p>
        </p:txBody>
      </p:sp>
      <p:pic>
        <p:nvPicPr>
          <p:cNvPr id="105" name="Google Shape;10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6150" y="643350"/>
            <a:ext cx="4778825" cy="184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 rotWithShape="1">
          <a:blip r:embed="rId4">
            <a:alphaModFix/>
          </a:blip>
          <a:srcRect b="0" l="0" r="0" t="2874"/>
          <a:stretch/>
        </p:blipFill>
        <p:spPr>
          <a:xfrm>
            <a:off x="4572000" y="2614925"/>
            <a:ext cx="2895058" cy="2087675"/>
          </a:xfrm>
          <a:prstGeom prst="rect">
            <a:avLst/>
          </a:prstGeom>
          <a:noFill/>
          <a:ln cap="flat" cmpd="sng" w="25400">
            <a:solidFill>
              <a:srgbClr val="F3F3F3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107" name="Google Shape;10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46175" y="2571750"/>
            <a:ext cx="2897677" cy="217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/>
          <p:nvPr>
            <p:ph type="title"/>
          </p:nvPr>
        </p:nvSpPr>
        <p:spPr>
          <a:xfrm>
            <a:off x="76200" y="76200"/>
            <a:ext cx="8963700" cy="6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Feedback Loop to Maximize Goals</a:t>
            </a:r>
            <a:endParaRPr/>
          </a:p>
        </p:txBody>
      </p:sp>
      <p:pic>
        <p:nvPicPr>
          <p:cNvPr id="113" name="Google Shape;11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6924" y="847850"/>
            <a:ext cx="6162273" cy="3851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/>
          <p:nvPr>
            <p:ph type="title"/>
          </p:nvPr>
        </p:nvSpPr>
        <p:spPr>
          <a:xfrm>
            <a:off x="76200" y="76200"/>
            <a:ext cx="8963700" cy="6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MPAT Data Sources</a:t>
            </a:r>
            <a:endParaRPr/>
          </a:p>
        </p:txBody>
      </p:sp>
      <p:pic>
        <p:nvPicPr>
          <p:cNvPr id="119" name="Google Shape;11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1125" y="780825"/>
            <a:ext cx="5272900" cy="203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1"/>
          <p:cNvPicPr preferRelativeResize="0"/>
          <p:nvPr/>
        </p:nvPicPr>
        <p:blipFill rotWithShape="1">
          <a:blip r:embed="rId4">
            <a:alphaModFix/>
          </a:blip>
          <a:srcRect b="3545" l="0" r="0" t="3878"/>
          <a:stretch/>
        </p:blipFill>
        <p:spPr>
          <a:xfrm>
            <a:off x="1225188" y="3267175"/>
            <a:ext cx="6464776" cy="112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/>
          <p:nvPr>
            <p:ph type="title"/>
          </p:nvPr>
        </p:nvSpPr>
        <p:spPr>
          <a:xfrm>
            <a:off x="76200" y="76200"/>
            <a:ext cx="8963700" cy="6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Workplan For Phase 2</a:t>
            </a:r>
            <a:endParaRPr/>
          </a:p>
        </p:txBody>
      </p:sp>
      <p:pic>
        <p:nvPicPr>
          <p:cNvPr id="126" name="Google Shape;12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3825" y="1001425"/>
            <a:ext cx="6038850" cy="341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