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90" r:id="rId2"/>
    <p:sldId id="258" r:id="rId3"/>
    <p:sldId id="289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ExtraBold" panose="020F0502020204030204" pitchFamily="34" charset="0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jn8BptZCLGDPqSe5wq9dZ1ZE7R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FBC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6FEBC3-7924-4179-9BB4-6BDFEC326327}">
  <a:tblStyle styleId="{0A6FEBC3-7924-4179-9BB4-6BDFEC326327}" styleName="Table_0">
    <a:wholeTbl>
      <a:tcTxStyle b="off" i="off">
        <a:font>
          <a:latin typeface="Open Sans"/>
          <a:ea typeface="Open Sans"/>
          <a:cs typeface="Open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8"/>
          </a:solidFill>
        </a:fill>
      </a:tcStyle>
    </a:wholeTbl>
    <a:band1H>
      <a:tcTxStyle/>
      <a:tcStyle>
        <a:tcBdr/>
        <a:fill>
          <a:solidFill>
            <a:srgbClr val="CBC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11" autoAdjust="0"/>
    <p:restoredTop sz="86467" autoAdjust="0"/>
  </p:normalViewPr>
  <p:slideViewPr>
    <p:cSldViewPr snapToGrid="0">
      <p:cViewPr varScale="1">
        <p:scale>
          <a:sx n="111" d="100"/>
          <a:sy n="111" d="100"/>
        </p:scale>
        <p:origin x="39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35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544ED-CAC5-C440-B369-30356AC858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7B1787-6E0D-5141-A45A-8F260CBFB458}">
      <dgm:prSet/>
      <dgm:spPr/>
      <dgm:t>
        <a:bodyPr/>
        <a:lstStyle/>
        <a:p>
          <a:r>
            <a:rPr lang="en-GB" b="0" i="0" dirty="0"/>
            <a:t>Who we are</a:t>
          </a:r>
          <a:endParaRPr lang="fr-FR" dirty="0"/>
        </a:p>
      </dgm:t>
    </dgm:pt>
    <dgm:pt modelId="{325C1174-3F82-5348-94DB-EBD9F25CA7D2}" type="parTrans" cxnId="{DF9C0889-6E50-FC4B-A260-6A2BC42374BA}">
      <dgm:prSet/>
      <dgm:spPr/>
      <dgm:t>
        <a:bodyPr/>
        <a:lstStyle/>
        <a:p>
          <a:endParaRPr lang="fr-FR"/>
        </a:p>
      </dgm:t>
    </dgm:pt>
    <dgm:pt modelId="{1CC082CB-FFF9-BC49-919C-F6D7746589DF}" type="sibTrans" cxnId="{DF9C0889-6E50-FC4B-A260-6A2BC42374BA}">
      <dgm:prSet/>
      <dgm:spPr/>
      <dgm:t>
        <a:bodyPr/>
        <a:lstStyle/>
        <a:p>
          <a:endParaRPr lang="fr-FR"/>
        </a:p>
      </dgm:t>
    </dgm:pt>
    <dgm:pt modelId="{34D87D9F-16C6-CC44-801A-D19153BB8D82}">
      <dgm:prSet/>
      <dgm:spPr/>
      <dgm:t>
        <a:bodyPr/>
        <a:lstStyle/>
        <a:p>
          <a:r>
            <a:rPr lang="en-GB" b="0" i="0" dirty="0"/>
            <a:t>CEO, co-founder of Insight Signals </a:t>
          </a:r>
          <a:endParaRPr lang="fr-FR" dirty="0"/>
        </a:p>
      </dgm:t>
    </dgm:pt>
    <dgm:pt modelId="{0EC2DDC9-DAF0-2E48-A5FC-6293055805D9}" type="parTrans" cxnId="{E1420F5C-DAE2-6F40-A6AB-EC9FC4D9CBEC}">
      <dgm:prSet/>
      <dgm:spPr/>
      <dgm:t>
        <a:bodyPr/>
        <a:lstStyle/>
        <a:p>
          <a:endParaRPr lang="fr-FR"/>
        </a:p>
      </dgm:t>
    </dgm:pt>
    <dgm:pt modelId="{18B4044B-75DE-6347-8DC3-2065905AA6EB}" type="sibTrans" cxnId="{E1420F5C-DAE2-6F40-A6AB-EC9FC4D9CBEC}">
      <dgm:prSet/>
      <dgm:spPr/>
      <dgm:t>
        <a:bodyPr/>
        <a:lstStyle/>
        <a:p>
          <a:endParaRPr lang="fr-FR"/>
        </a:p>
      </dgm:t>
    </dgm:pt>
    <dgm:pt modelId="{E5A78207-66FE-BD4C-A8EA-13E4CBD487A5}">
      <dgm:prSet/>
      <dgm:spPr/>
      <dgm:t>
        <a:bodyPr/>
        <a:lstStyle/>
        <a:p>
          <a:r>
            <a:rPr lang="en-GB" b="0" i="0" dirty="0"/>
            <a:t>Insight Signals </a:t>
          </a:r>
          <a:r>
            <a:rPr lang="en-US" b="0" i="0" dirty="0"/>
            <a:t> design and operate customized Digital Twins centered on the behaviors of consumers &amp; users </a:t>
          </a:r>
          <a:endParaRPr lang="fr-FR" dirty="0"/>
        </a:p>
      </dgm:t>
    </dgm:pt>
    <dgm:pt modelId="{FB5D792A-C31A-AD4B-9DB9-1A89D253268F}" type="parTrans" cxnId="{282B3991-2A60-5C44-B192-A5AC7DF42B79}">
      <dgm:prSet/>
      <dgm:spPr/>
      <dgm:t>
        <a:bodyPr/>
        <a:lstStyle/>
        <a:p>
          <a:endParaRPr lang="fr-FR"/>
        </a:p>
      </dgm:t>
    </dgm:pt>
    <dgm:pt modelId="{DF5E69E3-0958-C644-90B1-A159C7703AAE}" type="sibTrans" cxnId="{282B3991-2A60-5C44-B192-A5AC7DF42B79}">
      <dgm:prSet/>
      <dgm:spPr/>
      <dgm:t>
        <a:bodyPr/>
        <a:lstStyle/>
        <a:p>
          <a:endParaRPr lang="fr-FR"/>
        </a:p>
      </dgm:t>
    </dgm:pt>
    <dgm:pt modelId="{E67B2731-6777-A34B-A39E-F7038FC0C5EA}">
      <dgm:prSet/>
      <dgm:spPr/>
      <dgm:t>
        <a:bodyPr/>
        <a:lstStyle/>
        <a:p>
          <a:r>
            <a:rPr lang="en-GB" b="0" i="0" dirty="0"/>
            <a:t>Our solution</a:t>
          </a:r>
          <a:endParaRPr lang="fr-FR" dirty="0"/>
        </a:p>
      </dgm:t>
    </dgm:pt>
    <dgm:pt modelId="{9F375322-FF30-8144-93E8-6C985368BE38}" type="parTrans" cxnId="{1347CC0A-20D2-F14F-AB98-558008ABA598}">
      <dgm:prSet/>
      <dgm:spPr/>
      <dgm:t>
        <a:bodyPr/>
        <a:lstStyle/>
        <a:p>
          <a:endParaRPr lang="fr-FR"/>
        </a:p>
      </dgm:t>
    </dgm:pt>
    <dgm:pt modelId="{8D2BE46F-5CD2-9F46-8C58-CD7B971A61D4}" type="sibTrans" cxnId="{1347CC0A-20D2-F14F-AB98-558008ABA598}">
      <dgm:prSet/>
      <dgm:spPr/>
      <dgm:t>
        <a:bodyPr/>
        <a:lstStyle/>
        <a:p>
          <a:endParaRPr lang="fr-FR"/>
        </a:p>
      </dgm:t>
    </dgm:pt>
    <dgm:pt modelId="{2F3AC5A7-409E-B14A-9602-3CC88382F665}">
      <dgm:prSet/>
      <dgm:spPr/>
      <dgm:t>
        <a:bodyPr/>
        <a:lstStyle/>
        <a:p>
          <a:r>
            <a:rPr lang="en-GB" b="0" i="0" dirty="0"/>
            <a:t>A user-centred Mobility Digital Twin</a:t>
          </a:r>
          <a:endParaRPr lang="fr-FR" dirty="0"/>
        </a:p>
      </dgm:t>
    </dgm:pt>
    <dgm:pt modelId="{4475816F-68A6-B347-8D4F-A40FBCAD0A8A}" type="parTrans" cxnId="{218A6DBC-AB7E-8E4F-879A-E34A233416EC}">
      <dgm:prSet/>
      <dgm:spPr/>
      <dgm:t>
        <a:bodyPr/>
        <a:lstStyle/>
        <a:p>
          <a:endParaRPr lang="fr-FR"/>
        </a:p>
      </dgm:t>
    </dgm:pt>
    <dgm:pt modelId="{3E3CD56F-7916-0044-979D-03CE4D0FA029}" type="sibTrans" cxnId="{218A6DBC-AB7E-8E4F-879A-E34A233416EC}">
      <dgm:prSet/>
      <dgm:spPr/>
      <dgm:t>
        <a:bodyPr/>
        <a:lstStyle/>
        <a:p>
          <a:endParaRPr lang="fr-FR"/>
        </a:p>
      </dgm:t>
    </dgm:pt>
    <dgm:pt modelId="{B740ADC3-36BB-0148-9844-01152F515B0B}">
      <dgm:prSet/>
      <dgm:spPr/>
      <dgm:t>
        <a:bodyPr/>
        <a:lstStyle/>
        <a:p>
          <a:r>
            <a:rPr lang="en-GB" b="0" i="0" dirty="0"/>
            <a:t>The sub challenges we are addressing</a:t>
          </a:r>
          <a:endParaRPr lang="fr-FR" dirty="0"/>
        </a:p>
      </dgm:t>
    </dgm:pt>
    <dgm:pt modelId="{2670158F-5917-8E45-AC89-7D56B3D4EC2D}" type="parTrans" cxnId="{7D4607FB-9398-094F-A8C9-EB3A7B820EF8}">
      <dgm:prSet/>
      <dgm:spPr/>
      <dgm:t>
        <a:bodyPr/>
        <a:lstStyle/>
        <a:p>
          <a:endParaRPr lang="fr-FR"/>
        </a:p>
      </dgm:t>
    </dgm:pt>
    <dgm:pt modelId="{4B7AC9A6-19A7-0D49-B9F7-301110C30627}" type="sibTrans" cxnId="{7D4607FB-9398-094F-A8C9-EB3A7B820EF8}">
      <dgm:prSet/>
      <dgm:spPr/>
      <dgm:t>
        <a:bodyPr/>
        <a:lstStyle/>
        <a:p>
          <a:endParaRPr lang="fr-FR"/>
        </a:p>
      </dgm:t>
    </dgm:pt>
    <dgm:pt modelId="{641F7824-0E29-4144-9A27-5D960DB87167}">
      <dgm:prSet/>
      <dgm:spPr/>
      <dgm:t>
        <a:bodyPr/>
        <a:lstStyle/>
        <a:p>
          <a:r>
            <a:rPr lang="en-GB" b="0" i="0" dirty="0"/>
            <a:t>“Out of the box” , with a focus on:</a:t>
          </a:r>
          <a:endParaRPr lang="fr-FR" dirty="0"/>
        </a:p>
      </dgm:t>
    </dgm:pt>
    <dgm:pt modelId="{B1FC01CC-BBE7-B34E-BC2A-00F589FE5698}" type="parTrans" cxnId="{1014AFE6-B573-1B42-A99C-5E8C3700808F}">
      <dgm:prSet/>
      <dgm:spPr/>
      <dgm:t>
        <a:bodyPr/>
        <a:lstStyle/>
        <a:p>
          <a:endParaRPr lang="fr-FR"/>
        </a:p>
      </dgm:t>
    </dgm:pt>
    <dgm:pt modelId="{5BE0ABD1-5471-524A-A73D-B66566BC0C14}" type="sibTrans" cxnId="{1014AFE6-B573-1B42-A99C-5E8C3700808F}">
      <dgm:prSet/>
      <dgm:spPr/>
      <dgm:t>
        <a:bodyPr/>
        <a:lstStyle/>
        <a:p>
          <a:endParaRPr lang="fr-FR"/>
        </a:p>
      </dgm:t>
    </dgm:pt>
    <dgm:pt modelId="{A114CA2F-A368-4545-93C6-1D341D4B11F9}">
      <dgm:prSet/>
      <dgm:spPr/>
      <dgm:t>
        <a:bodyPr/>
        <a:lstStyle/>
        <a:p>
          <a:r>
            <a:rPr lang="en-GB" b="0" i="0" dirty="0"/>
            <a:t>Integrating mobility user’s behaviours into city investment decisions </a:t>
          </a:r>
          <a:endParaRPr lang="fr-FR" dirty="0"/>
        </a:p>
      </dgm:t>
    </dgm:pt>
    <dgm:pt modelId="{7B29BBBF-FB8A-7E4A-8198-8DCD9D6C3960}" type="parTrans" cxnId="{B95042F1-B487-7748-B0EC-99F0205D668C}">
      <dgm:prSet/>
      <dgm:spPr/>
      <dgm:t>
        <a:bodyPr/>
        <a:lstStyle/>
        <a:p>
          <a:endParaRPr lang="fr-FR"/>
        </a:p>
      </dgm:t>
    </dgm:pt>
    <dgm:pt modelId="{EE6DA78F-4649-3642-9B82-A7DD12127656}" type="sibTrans" cxnId="{B95042F1-B487-7748-B0EC-99F0205D668C}">
      <dgm:prSet/>
      <dgm:spPr/>
      <dgm:t>
        <a:bodyPr/>
        <a:lstStyle/>
        <a:p>
          <a:endParaRPr lang="fr-FR"/>
        </a:p>
      </dgm:t>
    </dgm:pt>
    <dgm:pt modelId="{06F0BF8F-67D3-E64C-BC1D-92D2AA241C39}">
      <dgm:prSet/>
      <dgm:spPr/>
      <dgm:t>
        <a:bodyPr/>
        <a:lstStyle/>
        <a:p>
          <a:r>
            <a:rPr lang="en-GB" b="0" i="0" dirty="0"/>
            <a:t>Increasing projects’ scaling and CO2 reduction through project impact simulation</a:t>
          </a:r>
          <a:endParaRPr lang="fr-FR" dirty="0"/>
        </a:p>
      </dgm:t>
    </dgm:pt>
    <dgm:pt modelId="{D1953EE2-FB15-8541-85D5-61EDC5B936A0}" type="parTrans" cxnId="{EB61A8EB-E142-E141-87D8-800BF999D7EA}">
      <dgm:prSet/>
      <dgm:spPr/>
      <dgm:t>
        <a:bodyPr/>
        <a:lstStyle/>
        <a:p>
          <a:endParaRPr lang="fr-FR"/>
        </a:p>
      </dgm:t>
    </dgm:pt>
    <dgm:pt modelId="{E67DA96F-0130-AE41-8122-2438B4CB616D}" type="sibTrans" cxnId="{EB61A8EB-E142-E141-87D8-800BF999D7EA}">
      <dgm:prSet/>
      <dgm:spPr/>
      <dgm:t>
        <a:bodyPr/>
        <a:lstStyle/>
        <a:p>
          <a:endParaRPr lang="fr-FR"/>
        </a:p>
      </dgm:t>
    </dgm:pt>
    <dgm:pt modelId="{C7C021A9-D740-0E4B-836C-75D4B88B7DCE}">
      <dgm:prSet/>
      <dgm:spPr/>
      <dgm:t>
        <a:bodyPr/>
        <a:lstStyle/>
        <a:p>
          <a:r>
            <a:rPr lang="en-GB" b="0" i="0" dirty="0"/>
            <a:t>Providing cities with a holistic view of how mobility choices  contribute to their Carbone neutrality goal</a:t>
          </a:r>
          <a:endParaRPr lang="fr-FR" dirty="0"/>
        </a:p>
      </dgm:t>
    </dgm:pt>
    <dgm:pt modelId="{0D7CAC08-CADA-1644-A892-FA9DED374154}" type="parTrans" cxnId="{45236736-3369-A541-9F40-DFEABBF39E19}">
      <dgm:prSet/>
      <dgm:spPr/>
      <dgm:t>
        <a:bodyPr/>
        <a:lstStyle/>
        <a:p>
          <a:endParaRPr lang="fr-FR"/>
        </a:p>
      </dgm:t>
    </dgm:pt>
    <dgm:pt modelId="{170277D1-2B0C-0041-995A-5FDE82A83BD5}" type="sibTrans" cxnId="{45236736-3369-A541-9F40-DFEABBF39E19}">
      <dgm:prSet/>
      <dgm:spPr/>
      <dgm:t>
        <a:bodyPr/>
        <a:lstStyle/>
        <a:p>
          <a:endParaRPr lang="fr-FR"/>
        </a:p>
      </dgm:t>
    </dgm:pt>
    <dgm:pt modelId="{D5D06B73-3C7C-8A49-85EC-64B0652EF32B}">
      <dgm:prSet/>
      <dgm:spPr/>
      <dgm:t>
        <a:bodyPr/>
        <a:lstStyle/>
        <a:p>
          <a:r>
            <a:rPr lang="en-GB" b="0" i="0" dirty="0"/>
            <a:t>Which reproduces and simulates over time the transportation system of a city and calculates resulting CO2 emissions</a:t>
          </a:r>
          <a:r>
            <a:rPr lang="fr-FR" b="0" i="0" dirty="0"/>
            <a:t> </a:t>
          </a:r>
          <a:endParaRPr lang="fr-FR" dirty="0"/>
        </a:p>
      </dgm:t>
    </dgm:pt>
    <dgm:pt modelId="{E45918AF-061B-3543-9D84-FBD626C2C6A7}" type="parTrans" cxnId="{7DBC4042-F091-9B4B-9CE6-1FCA45E1473D}">
      <dgm:prSet/>
      <dgm:spPr/>
      <dgm:t>
        <a:bodyPr/>
        <a:lstStyle/>
        <a:p>
          <a:endParaRPr lang="fr-FR"/>
        </a:p>
      </dgm:t>
    </dgm:pt>
    <dgm:pt modelId="{61165476-FD7A-8D43-87A1-88F519CE0006}" type="sibTrans" cxnId="{7DBC4042-F091-9B4B-9CE6-1FCA45E1473D}">
      <dgm:prSet/>
      <dgm:spPr/>
      <dgm:t>
        <a:bodyPr/>
        <a:lstStyle/>
        <a:p>
          <a:endParaRPr lang="fr-FR"/>
        </a:p>
      </dgm:t>
    </dgm:pt>
    <dgm:pt modelId="{6D78E02E-5C66-9A4A-81F3-554F03FAB68C}" type="pres">
      <dgm:prSet presAssocID="{39C544ED-CAC5-C440-B369-30356AC85894}" presName="linear" presStyleCnt="0">
        <dgm:presLayoutVars>
          <dgm:animLvl val="lvl"/>
          <dgm:resizeHandles val="exact"/>
        </dgm:presLayoutVars>
      </dgm:prSet>
      <dgm:spPr/>
    </dgm:pt>
    <dgm:pt modelId="{665F8B4B-E739-8A48-AAC1-8A2426C5A82D}" type="pres">
      <dgm:prSet presAssocID="{377B1787-6E0D-5141-A45A-8F260CBFB4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43641E-442D-C943-917B-7CD3FDCEBD05}" type="pres">
      <dgm:prSet presAssocID="{377B1787-6E0D-5141-A45A-8F260CBFB458}" presName="childText" presStyleLbl="revTx" presStyleIdx="0" presStyleCnt="3">
        <dgm:presLayoutVars>
          <dgm:bulletEnabled val="1"/>
        </dgm:presLayoutVars>
      </dgm:prSet>
      <dgm:spPr/>
    </dgm:pt>
    <dgm:pt modelId="{98DA0898-4915-344B-BDB4-CCC148EFE164}" type="pres">
      <dgm:prSet presAssocID="{E67B2731-6777-A34B-A39E-F7038FC0C5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600980-5E89-8240-A40B-895EA920EA42}" type="pres">
      <dgm:prSet presAssocID="{E67B2731-6777-A34B-A39E-F7038FC0C5EA}" presName="childText" presStyleLbl="revTx" presStyleIdx="1" presStyleCnt="3">
        <dgm:presLayoutVars>
          <dgm:bulletEnabled val="1"/>
        </dgm:presLayoutVars>
      </dgm:prSet>
      <dgm:spPr/>
    </dgm:pt>
    <dgm:pt modelId="{D648F838-026D-5C41-A9A6-6C0E94E5FFE2}" type="pres">
      <dgm:prSet presAssocID="{B740ADC3-36BB-0148-9844-01152F515B0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E8ADDF1-97CA-C141-9940-AB3EB05E0EE6}" type="pres">
      <dgm:prSet presAssocID="{B740ADC3-36BB-0148-9844-01152F515B0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347CC0A-20D2-F14F-AB98-558008ABA598}" srcId="{39C544ED-CAC5-C440-B369-30356AC85894}" destId="{E67B2731-6777-A34B-A39E-F7038FC0C5EA}" srcOrd="1" destOrd="0" parTransId="{9F375322-FF30-8144-93E8-6C985368BE38}" sibTransId="{8D2BE46F-5CD2-9F46-8C58-CD7B971A61D4}"/>
    <dgm:cxn modelId="{3C563D1B-BE9E-8542-B9A2-0B5F84067287}" type="presOf" srcId="{377B1787-6E0D-5141-A45A-8F260CBFB458}" destId="{665F8B4B-E739-8A48-AAC1-8A2426C5A82D}" srcOrd="0" destOrd="0" presId="urn:microsoft.com/office/officeart/2005/8/layout/vList2"/>
    <dgm:cxn modelId="{45236736-3369-A541-9F40-DFEABBF39E19}" srcId="{641F7824-0E29-4144-9A27-5D960DB87167}" destId="{C7C021A9-D740-0E4B-836C-75D4B88B7DCE}" srcOrd="2" destOrd="0" parTransId="{0D7CAC08-CADA-1644-A892-FA9DED374154}" sibTransId="{170277D1-2B0C-0041-995A-5FDE82A83BD5}"/>
    <dgm:cxn modelId="{7DBC4042-F091-9B4B-9CE6-1FCA45E1473D}" srcId="{E67B2731-6777-A34B-A39E-F7038FC0C5EA}" destId="{D5D06B73-3C7C-8A49-85EC-64B0652EF32B}" srcOrd="1" destOrd="0" parTransId="{E45918AF-061B-3543-9D84-FBD626C2C6A7}" sibTransId="{61165476-FD7A-8D43-87A1-88F519CE0006}"/>
    <dgm:cxn modelId="{AD031C54-EDFA-AA4A-90E3-989E3353C566}" type="presOf" srcId="{E5A78207-66FE-BD4C-A8EA-13E4CBD487A5}" destId="{AB43641E-442D-C943-917B-7CD3FDCEBD05}" srcOrd="0" destOrd="1" presId="urn:microsoft.com/office/officeart/2005/8/layout/vList2"/>
    <dgm:cxn modelId="{E1420F5C-DAE2-6F40-A6AB-EC9FC4D9CBEC}" srcId="{377B1787-6E0D-5141-A45A-8F260CBFB458}" destId="{34D87D9F-16C6-CC44-801A-D19153BB8D82}" srcOrd="0" destOrd="0" parTransId="{0EC2DDC9-DAF0-2E48-A5FC-6293055805D9}" sibTransId="{18B4044B-75DE-6347-8DC3-2065905AA6EB}"/>
    <dgm:cxn modelId="{A28D3F6B-6877-B442-B100-278952CAB60F}" type="presOf" srcId="{39C544ED-CAC5-C440-B369-30356AC85894}" destId="{6D78E02E-5C66-9A4A-81F3-554F03FAB68C}" srcOrd="0" destOrd="0" presId="urn:microsoft.com/office/officeart/2005/8/layout/vList2"/>
    <dgm:cxn modelId="{458C7C71-B84E-B748-A33E-2E57F7801922}" type="presOf" srcId="{2F3AC5A7-409E-B14A-9602-3CC88382F665}" destId="{B3600980-5E89-8240-A40B-895EA920EA42}" srcOrd="0" destOrd="0" presId="urn:microsoft.com/office/officeart/2005/8/layout/vList2"/>
    <dgm:cxn modelId="{4ABCF07B-64B0-6A44-B253-F0EA37BEA45E}" type="presOf" srcId="{E67B2731-6777-A34B-A39E-F7038FC0C5EA}" destId="{98DA0898-4915-344B-BDB4-CCC148EFE164}" srcOrd="0" destOrd="0" presId="urn:microsoft.com/office/officeart/2005/8/layout/vList2"/>
    <dgm:cxn modelId="{C551DD88-49AC-D046-BCDF-C7F7F3ECD4AB}" type="presOf" srcId="{06F0BF8F-67D3-E64C-BC1D-92D2AA241C39}" destId="{AE8ADDF1-97CA-C141-9940-AB3EB05E0EE6}" srcOrd="0" destOrd="2" presId="urn:microsoft.com/office/officeart/2005/8/layout/vList2"/>
    <dgm:cxn modelId="{DF9C0889-6E50-FC4B-A260-6A2BC42374BA}" srcId="{39C544ED-CAC5-C440-B369-30356AC85894}" destId="{377B1787-6E0D-5141-A45A-8F260CBFB458}" srcOrd="0" destOrd="0" parTransId="{325C1174-3F82-5348-94DB-EBD9F25CA7D2}" sibTransId="{1CC082CB-FFF9-BC49-919C-F6D7746589DF}"/>
    <dgm:cxn modelId="{282B3991-2A60-5C44-B192-A5AC7DF42B79}" srcId="{377B1787-6E0D-5141-A45A-8F260CBFB458}" destId="{E5A78207-66FE-BD4C-A8EA-13E4CBD487A5}" srcOrd="1" destOrd="0" parTransId="{FB5D792A-C31A-AD4B-9DB9-1A89D253268F}" sibTransId="{DF5E69E3-0958-C644-90B1-A159C7703AAE}"/>
    <dgm:cxn modelId="{1E9CBE9C-F7A7-D14A-9429-05C1C1CC5EC3}" type="presOf" srcId="{B740ADC3-36BB-0148-9844-01152F515B0B}" destId="{D648F838-026D-5C41-A9A6-6C0E94E5FFE2}" srcOrd="0" destOrd="0" presId="urn:microsoft.com/office/officeart/2005/8/layout/vList2"/>
    <dgm:cxn modelId="{D45287AB-F076-AE40-BCED-8CF26CF1436F}" type="presOf" srcId="{C7C021A9-D740-0E4B-836C-75D4B88B7DCE}" destId="{AE8ADDF1-97CA-C141-9940-AB3EB05E0EE6}" srcOrd="0" destOrd="3" presId="urn:microsoft.com/office/officeart/2005/8/layout/vList2"/>
    <dgm:cxn modelId="{218A6DBC-AB7E-8E4F-879A-E34A233416EC}" srcId="{E67B2731-6777-A34B-A39E-F7038FC0C5EA}" destId="{2F3AC5A7-409E-B14A-9602-3CC88382F665}" srcOrd="0" destOrd="0" parTransId="{4475816F-68A6-B347-8D4F-A40FBCAD0A8A}" sibTransId="{3E3CD56F-7916-0044-979D-03CE4D0FA029}"/>
    <dgm:cxn modelId="{EC345BC1-D47D-D74F-A619-C717896D0E82}" type="presOf" srcId="{641F7824-0E29-4144-9A27-5D960DB87167}" destId="{AE8ADDF1-97CA-C141-9940-AB3EB05E0EE6}" srcOrd="0" destOrd="0" presId="urn:microsoft.com/office/officeart/2005/8/layout/vList2"/>
    <dgm:cxn modelId="{F1394EE3-8C1B-A842-AD2D-D73B7ED6A039}" type="presOf" srcId="{D5D06B73-3C7C-8A49-85EC-64B0652EF32B}" destId="{B3600980-5E89-8240-A40B-895EA920EA42}" srcOrd="0" destOrd="1" presId="urn:microsoft.com/office/officeart/2005/8/layout/vList2"/>
    <dgm:cxn modelId="{1014AFE6-B573-1B42-A99C-5E8C3700808F}" srcId="{B740ADC3-36BB-0148-9844-01152F515B0B}" destId="{641F7824-0E29-4144-9A27-5D960DB87167}" srcOrd="0" destOrd="0" parTransId="{B1FC01CC-BBE7-B34E-BC2A-00F589FE5698}" sibTransId="{5BE0ABD1-5471-524A-A73D-B66566BC0C14}"/>
    <dgm:cxn modelId="{EB61A8EB-E142-E141-87D8-800BF999D7EA}" srcId="{641F7824-0E29-4144-9A27-5D960DB87167}" destId="{06F0BF8F-67D3-E64C-BC1D-92D2AA241C39}" srcOrd="1" destOrd="0" parTransId="{D1953EE2-FB15-8541-85D5-61EDC5B936A0}" sibTransId="{E67DA96F-0130-AE41-8122-2438B4CB616D}"/>
    <dgm:cxn modelId="{D7D22AEE-1BA9-9643-A899-E4FC06FE1CDD}" type="presOf" srcId="{A114CA2F-A368-4545-93C6-1D341D4B11F9}" destId="{AE8ADDF1-97CA-C141-9940-AB3EB05E0EE6}" srcOrd="0" destOrd="1" presId="urn:microsoft.com/office/officeart/2005/8/layout/vList2"/>
    <dgm:cxn modelId="{B95042F1-B487-7748-B0EC-99F0205D668C}" srcId="{641F7824-0E29-4144-9A27-5D960DB87167}" destId="{A114CA2F-A368-4545-93C6-1D341D4B11F9}" srcOrd="0" destOrd="0" parTransId="{7B29BBBF-FB8A-7E4A-8198-8DCD9D6C3960}" sibTransId="{EE6DA78F-4649-3642-9B82-A7DD12127656}"/>
    <dgm:cxn modelId="{004E89F2-2DB0-6F49-9FF6-234AE1F1E4A7}" type="presOf" srcId="{34D87D9F-16C6-CC44-801A-D19153BB8D82}" destId="{AB43641E-442D-C943-917B-7CD3FDCEBD05}" srcOrd="0" destOrd="0" presId="urn:microsoft.com/office/officeart/2005/8/layout/vList2"/>
    <dgm:cxn modelId="{7D4607FB-9398-094F-A8C9-EB3A7B820EF8}" srcId="{39C544ED-CAC5-C440-B369-30356AC85894}" destId="{B740ADC3-36BB-0148-9844-01152F515B0B}" srcOrd="2" destOrd="0" parTransId="{2670158F-5917-8E45-AC89-7D56B3D4EC2D}" sibTransId="{4B7AC9A6-19A7-0D49-B9F7-301110C30627}"/>
    <dgm:cxn modelId="{98F868C9-EFAC-1B40-971E-B060A547FDDE}" type="presParOf" srcId="{6D78E02E-5C66-9A4A-81F3-554F03FAB68C}" destId="{665F8B4B-E739-8A48-AAC1-8A2426C5A82D}" srcOrd="0" destOrd="0" presId="urn:microsoft.com/office/officeart/2005/8/layout/vList2"/>
    <dgm:cxn modelId="{CDD136C3-04F6-5141-A3F5-DEB5E84458BD}" type="presParOf" srcId="{6D78E02E-5C66-9A4A-81F3-554F03FAB68C}" destId="{AB43641E-442D-C943-917B-7CD3FDCEBD05}" srcOrd="1" destOrd="0" presId="urn:microsoft.com/office/officeart/2005/8/layout/vList2"/>
    <dgm:cxn modelId="{0AE57266-514D-904B-A9D9-02DB56A3F7BB}" type="presParOf" srcId="{6D78E02E-5C66-9A4A-81F3-554F03FAB68C}" destId="{98DA0898-4915-344B-BDB4-CCC148EFE164}" srcOrd="2" destOrd="0" presId="urn:microsoft.com/office/officeart/2005/8/layout/vList2"/>
    <dgm:cxn modelId="{9D8EB907-016F-3843-95A6-73519748A945}" type="presParOf" srcId="{6D78E02E-5C66-9A4A-81F3-554F03FAB68C}" destId="{B3600980-5E89-8240-A40B-895EA920EA42}" srcOrd="3" destOrd="0" presId="urn:microsoft.com/office/officeart/2005/8/layout/vList2"/>
    <dgm:cxn modelId="{9175784E-429B-9D40-99CE-0BA64DE3FAD2}" type="presParOf" srcId="{6D78E02E-5C66-9A4A-81F3-554F03FAB68C}" destId="{D648F838-026D-5C41-A9A6-6C0E94E5FFE2}" srcOrd="4" destOrd="0" presId="urn:microsoft.com/office/officeart/2005/8/layout/vList2"/>
    <dgm:cxn modelId="{75556334-C012-724A-AA82-6537377DFCDC}" type="presParOf" srcId="{6D78E02E-5C66-9A4A-81F3-554F03FAB68C}" destId="{AE8ADDF1-97CA-C141-9940-AB3EB05E0EE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2EA6E-28D1-9F4F-8348-123D8A91FE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5D18DFA-DBBF-4A4C-AFE1-D1828E57B7CE}">
      <dgm:prSet/>
      <dgm:spPr/>
      <dgm:t>
        <a:bodyPr/>
        <a:lstStyle/>
        <a:p>
          <a:r>
            <a:rPr lang="en-GB" b="0" i="0" dirty="0"/>
            <a:t>What we have  learned from Phase 1</a:t>
          </a:r>
          <a:endParaRPr lang="fr-FR" dirty="0"/>
        </a:p>
      </dgm:t>
    </dgm:pt>
    <dgm:pt modelId="{6BEA861B-3A24-7F4C-BDB0-B7CCA9263A15}" type="parTrans" cxnId="{1EF741DA-A6BA-F941-93C2-4DE640539EFA}">
      <dgm:prSet/>
      <dgm:spPr/>
      <dgm:t>
        <a:bodyPr/>
        <a:lstStyle/>
        <a:p>
          <a:endParaRPr lang="fr-FR"/>
        </a:p>
      </dgm:t>
    </dgm:pt>
    <dgm:pt modelId="{423A6F2E-C239-8449-968C-7F0820503570}" type="sibTrans" cxnId="{1EF741DA-A6BA-F941-93C2-4DE640539EFA}">
      <dgm:prSet/>
      <dgm:spPr/>
      <dgm:t>
        <a:bodyPr/>
        <a:lstStyle/>
        <a:p>
          <a:endParaRPr lang="fr-FR"/>
        </a:p>
      </dgm:t>
    </dgm:pt>
    <dgm:pt modelId="{0DD748DE-D97D-444D-A647-9B8132B8F461}">
      <dgm:prSet/>
      <dgm:spPr/>
      <dgm:t>
        <a:bodyPr/>
        <a:lstStyle/>
        <a:p>
          <a:r>
            <a:rPr lang="en-GB" b="0" i="0" dirty="0"/>
            <a:t>Strong market resonance but immaturity in terms of what a “Digital Twin” is about</a:t>
          </a:r>
          <a:endParaRPr lang="fr-FR" dirty="0"/>
        </a:p>
      </dgm:t>
    </dgm:pt>
    <dgm:pt modelId="{3D6F3614-591F-1348-8FD1-A80AE7C251CC}" type="parTrans" cxnId="{39C62487-93E5-1C44-8428-3000D072CC93}">
      <dgm:prSet/>
      <dgm:spPr/>
      <dgm:t>
        <a:bodyPr/>
        <a:lstStyle/>
        <a:p>
          <a:endParaRPr lang="fr-FR"/>
        </a:p>
      </dgm:t>
    </dgm:pt>
    <dgm:pt modelId="{435072ED-BB7B-0340-9346-E6C259F79497}" type="sibTrans" cxnId="{39C62487-93E5-1C44-8428-3000D072CC93}">
      <dgm:prSet/>
      <dgm:spPr/>
      <dgm:t>
        <a:bodyPr/>
        <a:lstStyle/>
        <a:p>
          <a:endParaRPr lang="fr-FR"/>
        </a:p>
      </dgm:t>
    </dgm:pt>
    <dgm:pt modelId="{495E5563-91FC-E148-8C33-01956B280665}">
      <dgm:prSet/>
      <dgm:spPr/>
      <dgm:t>
        <a:bodyPr/>
        <a:lstStyle/>
        <a:p>
          <a:r>
            <a:rPr lang="en-GB" b="0" i="0" dirty="0"/>
            <a:t>Heterogeneity of data publicly available form one city to the others </a:t>
          </a:r>
          <a:endParaRPr lang="fr-FR" dirty="0"/>
        </a:p>
      </dgm:t>
    </dgm:pt>
    <dgm:pt modelId="{DF7C645A-EC3C-FA49-A323-EFCCF4B4905D}" type="parTrans" cxnId="{A2C286B2-FD24-B34B-B8ED-28730BA6C319}">
      <dgm:prSet/>
      <dgm:spPr/>
      <dgm:t>
        <a:bodyPr/>
        <a:lstStyle/>
        <a:p>
          <a:endParaRPr lang="fr-FR"/>
        </a:p>
      </dgm:t>
    </dgm:pt>
    <dgm:pt modelId="{9007B82C-4693-9242-BD6F-F1E27EF2546B}" type="sibTrans" cxnId="{A2C286B2-FD24-B34B-B8ED-28730BA6C319}">
      <dgm:prSet/>
      <dgm:spPr/>
      <dgm:t>
        <a:bodyPr/>
        <a:lstStyle/>
        <a:p>
          <a:endParaRPr lang="fr-FR"/>
        </a:p>
      </dgm:t>
    </dgm:pt>
    <dgm:pt modelId="{F8DEDEAC-42E5-F24E-B23E-D5C919D8E3E6}">
      <dgm:prSet/>
      <dgm:spPr/>
      <dgm:t>
        <a:bodyPr/>
        <a:lstStyle/>
        <a:p>
          <a:r>
            <a:rPr lang="en-GB" b="0" i="0" dirty="0"/>
            <a:t>Despite this a single cross city mobility model is feasible </a:t>
          </a:r>
          <a:endParaRPr lang="fr-FR" dirty="0"/>
        </a:p>
      </dgm:t>
    </dgm:pt>
    <dgm:pt modelId="{05A0141C-F10C-C34F-AC21-DA025825C2E8}" type="parTrans" cxnId="{6F1764C8-F23B-DD46-9D7F-0F569FEDC11B}">
      <dgm:prSet/>
      <dgm:spPr/>
      <dgm:t>
        <a:bodyPr/>
        <a:lstStyle/>
        <a:p>
          <a:endParaRPr lang="fr-FR"/>
        </a:p>
      </dgm:t>
    </dgm:pt>
    <dgm:pt modelId="{C3ADD226-BD4B-6940-A6AC-13449B0B927C}" type="sibTrans" cxnId="{6F1764C8-F23B-DD46-9D7F-0F569FEDC11B}">
      <dgm:prSet/>
      <dgm:spPr/>
      <dgm:t>
        <a:bodyPr/>
        <a:lstStyle/>
        <a:p>
          <a:endParaRPr lang="fr-FR"/>
        </a:p>
      </dgm:t>
    </dgm:pt>
    <dgm:pt modelId="{C043F67F-D9FA-AC41-B210-DA6574C9DCC3}">
      <dgm:prSet/>
      <dgm:spPr/>
      <dgm:t>
        <a:bodyPr/>
        <a:lstStyle/>
        <a:p>
          <a:r>
            <a:rPr lang="en-GB" b="0" i="0" dirty="0"/>
            <a:t>Our plans for Phase 2</a:t>
          </a:r>
          <a:endParaRPr lang="fr-FR" dirty="0"/>
        </a:p>
      </dgm:t>
    </dgm:pt>
    <dgm:pt modelId="{F4B75413-E349-9B4E-B247-518A2253D17E}" type="parTrans" cxnId="{B0EBAB46-E2CB-5F43-91D5-88C5122655F5}">
      <dgm:prSet/>
      <dgm:spPr/>
      <dgm:t>
        <a:bodyPr/>
        <a:lstStyle/>
        <a:p>
          <a:endParaRPr lang="fr-FR"/>
        </a:p>
      </dgm:t>
    </dgm:pt>
    <dgm:pt modelId="{DDA9C678-8D28-4B45-842E-F30CE9B77224}" type="sibTrans" cxnId="{B0EBAB46-E2CB-5F43-91D5-88C5122655F5}">
      <dgm:prSet/>
      <dgm:spPr/>
      <dgm:t>
        <a:bodyPr/>
        <a:lstStyle/>
        <a:p>
          <a:endParaRPr lang="fr-FR"/>
        </a:p>
      </dgm:t>
    </dgm:pt>
    <dgm:pt modelId="{5DD27189-2425-9840-8FD1-B40EC91A86F4}">
      <dgm:prSet/>
      <dgm:spPr/>
      <dgm:t>
        <a:bodyPr/>
        <a:lstStyle/>
        <a:p>
          <a:r>
            <a:rPr lang="en-GB" b="0" i="0" dirty="0"/>
            <a:t>Develop a working Prototype of a Mobility Digital Twin</a:t>
          </a:r>
          <a:endParaRPr lang="fr-FR" dirty="0"/>
        </a:p>
      </dgm:t>
    </dgm:pt>
    <dgm:pt modelId="{A223B333-676C-8F41-BACD-05229A841015}" type="parTrans" cxnId="{6804C0B2-D533-7C45-9767-987BDA8F05F5}">
      <dgm:prSet/>
      <dgm:spPr/>
      <dgm:t>
        <a:bodyPr/>
        <a:lstStyle/>
        <a:p>
          <a:endParaRPr lang="fr-FR"/>
        </a:p>
      </dgm:t>
    </dgm:pt>
    <dgm:pt modelId="{7C650A3A-C331-DE47-873E-0A8206B756AE}" type="sibTrans" cxnId="{6804C0B2-D533-7C45-9767-987BDA8F05F5}">
      <dgm:prSet/>
      <dgm:spPr/>
      <dgm:t>
        <a:bodyPr/>
        <a:lstStyle/>
        <a:p>
          <a:endParaRPr lang="fr-FR"/>
        </a:p>
      </dgm:t>
    </dgm:pt>
    <dgm:pt modelId="{D0B9FC64-4C1D-2946-8457-943663517B67}">
      <dgm:prSet/>
      <dgm:spPr/>
      <dgm:t>
        <a:bodyPr/>
        <a:lstStyle/>
        <a:p>
          <a:r>
            <a:rPr lang="en-GB" b="0" i="0" dirty="0"/>
            <a:t>Further explore replication potential and conditions</a:t>
          </a:r>
          <a:endParaRPr lang="fr-FR" dirty="0"/>
        </a:p>
      </dgm:t>
    </dgm:pt>
    <dgm:pt modelId="{62DAC662-77CE-9A48-A803-1CEBCBE83FE3}" type="parTrans" cxnId="{A9E52DCD-01FB-C944-B08D-854530C561CA}">
      <dgm:prSet/>
      <dgm:spPr/>
      <dgm:t>
        <a:bodyPr/>
        <a:lstStyle/>
        <a:p>
          <a:endParaRPr lang="fr-FR"/>
        </a:p>
      </dgm:t>
    </dgm:pt>
    <dgm:pt modelId="{3AF76FBF-3088-0840-BB76-44955D5349CF}" type="sibTrans" cxnId="{A9E52DCD-01FB-C944-B08D-854530C561CA}">
      <dgm:prSet/>
      <dgm:spPr/>
      <dgm:t>
        <a:bodyPr/>
        <a:lstStyle/>
        <a:p>
          <a:endParaRPr lang="fr-FR"/>
        </a:p>
      </dgm:t>
    </dgm:pt>
    <dgm:pt modelId="{D26CD37E-86AB-D349-BDBF-146F0CEF44FD}">
      <dgm:prSet/>
      <dgm:spPr/>
      <dgm:t>
        <a:bodyPr/>
        <a:lstStyle/>
        <a:p>
          <a:r>
            <a:rPr lang="en-GB" b="0" i="0" dirty="0"/>
            <a:t>Refine product definition &amp; implementation methodology</a:t>
          </a:r>
          <a:endParaRPr lang="fr-FR" dirty="0"/>
        </a:p>
      </dgm:t>
    </dgm:pt>
    <dgm:pt modelId="{9AA73D29-00B6-FF49-8E44-67CC29AF88A1}" type="parTrans" cxnId="{919CDF3A-4E68-6845-B0F6-F923BB0011FD}">
      <dgm:prSet/>
      <dgm:spPr/>
      <dgm:t>
        <a:bodyPr/>
        <a:lstStyle/>
        <a:p>
          <a:endParaRPr lang="fr-FR"/>
        </a:p>
      </dgm:t>
    </dgm:pt>
    <dgm:pt modelId="{DE49AFD1-BCCD-2E49-A738-E58D46C21AB6}" type="sibTrans" cxnId="{919CDF3A-4E68-6845-B0F6-F923BB0011FD}">
      <dgm:prSet/>
      <dgm:spPr/>
      <dgm:t>
        <a:bodyPr/>
        <a:lstStyle/>
        <a:p>
          <a:endParaRPr lang="fr-FR"/>
        </a:p>
      </dgm:t>
    </dgm:pt>
    <dgm:pt modelId="{0AD45703-646F-914C-9CDA-3667F629C333}">
      <dgm:prSet/>
      <dgm:spPr/>
      <dgm:t>
        <a:bodyPr/>
        <a:lstStyle/>
        <a:p>
          <a:r>
            <a:rPr lang="en-GB" b="0" i="0" dirty="0"/>
            <a:t>Our main challenges</a:t>
          </a:r>
          <a:endParaRPr lang="fr-FR" dirty="0"/>
        </a:p>
      </dgm:t>
    </dgm:pt>
    <dgm:pt modelId="{A86E3F71-9FFD-764F-9A9B-D208508A65DD}" type="parTrans" cxnId="{32C70C40-9ECB-914E-88BF-48C5E42A5DC3}">
      <dgm:prSet/>
      <dgm:spPr/>
      <dgm:t>
        <a:bodyPr/>
        <a:lstStyle/>
        <a:p>
          <a:endParaRPr lang="fr-FR"/>
        </a:p>
      </dgm:t>
    </dgm:pt>
    <dgm:pt modelId="{B79D46F7-F9F6-F24F-8C92-DDA8B9DD89A3}" type="sibTrans" cxnId="{32C70C40-9ECB-914E-88BF-48C5E42A5DC3}">
      <dgm:prSet/>
      <dgm:spPr/>
      <dgm:t>
        <a:bodyPr/>
        <a:lstStyle/>
        <a:p>
          <a:endParaRPr lang="fr-FR"/>
        </a:p>
      </dgm:t>
    </dgm:pt>
    <dgm:pt modelId="{7496302B-42A7-8547-8432-DB46A8C473CC}">
      <dgm:prSet/>
      <dgm:spPr/>
      <dgm:t>
        <a:bodyPr/>
        <a:lstStyle/>
        <a:p>
          <a:r>
            <a:rPr lang="en-GB" b="0" i="0" dirty="0"/>
            <a:t>Define what could be included  in a preliminary Prototype demo end of November vs a working Prototype 20th of January</a:t>
          </a:r>
          <a:endParaRPr lang="fr-FR" dirty="0"/>
        </a:p>
      </dgm:t>
    </dgm:pt>
    <dgm:pt modelId="{D8F3948F-FACA-4247-9322-EA57DFF92DA6}" type="parTrans" cxnId="{B3BC1810-03D3-0B48-9A0F-F5FDD5814348}">
      <dgm:prSet/>
      <dgm:spPr/>
      <dgm:t>
        <a:bodyPr/>
        <a:lstStyle/>
        <a:p>
          <a:endParaRPr lang="fr-FR"/>
        </a:p>
      </dgm:t>
    </dgm:pt>
    <dgm:pt modelId="{40F6EC57-1658-2449-9BB5-CDD6901EB801}" type="sibTrans" cxnId="{B3BC1810-03D3-0B48-9A0F-F5FDD5814348}">
      <dgm:prSet/>
      <dgm:spPr/>
      <dgm:t>
        <a:bodyPr/>
        <a:lstStyle/>
        <a:p>
          <a:endParaRPr lang="fr-FR"/>
        </a:p>
      </dgm:t>
    </dgm:pt>
    <dgm:pt modelId="{86DE66CE-2DC2-4E4F-9EE4-CBB9A9B9002C}">
      <dgm:prSet/>
      <dgm:spPr/>
      <dgm:t>
        <a:bodyPr/>
        <a:lstStyle/>
        <a:p>
          <a:r>
            <a:rPr lang="en-GB" b="0" i="0" dirty="0"/>
            <a:t>Consolidate market development strategy and how to convince cities to buy it </a:t>
          </a:r>
          <a:endParaRPr lang="fr-FR" dirty="0"/>
        </a:p>
      </dgm:t>
    </dgm:pt>
    <dgm:pt modelId="{D3D5BBDE-DDC1-C544-85C7-4175D4240141}" type="parTrans" cxnId="{49474B1D-3283-F140-BE34-C2E21D4E9C5B}">
      <dgm:prSet/>
      <dgm:spPr/>
      <dgm:t>
        <a:bodyPr/>
        <a:lstStyle/>
        <a:p>
          <a:endParaRPr lang="fr-FR"/>
        </a:p>
      </dgm:t>
    </dgm:pt>
    <dgm:pt modelId="{9C21CA13-EDDD-3C4B-92A8-A9A35007A50E}" type="sibTrans" cxnId="{49474B1D-3283-F140-BE34-C2E21D4E9C5B}">
      <dgm:prSet/>
      <dgm:spPr/>
      <dgm:t>
        <a:bodyPr/>
        <a:lstStyle/>
        <a:p>
          <a:endParaRPr lang="fr-FR"/>
        </a:p>
      </dgm:t>
    </dgm:pt>
    <dgm:pt modelId="{502D4B71-0C0A-0249-9C7A-597D80CC482B}">
      <dgm:prSet/>
      <dgm:spPr/>
      <dgm:t>
        <a:bodyPr/>
        <a:lstStyle/>
        <a:p>
          <a:r>
            <a:rPr lang="fr-FR" dirty="0"/>
            <a:t>A prototype </a:t>
          </a:r>
          <a:r>
            <a:rPr lang="fr-FR" dirty="0" err="1"/>
            <a:t>will</a:t>
          </a:r>
          <a:r>
            <a:rPr lang="fr-FR" dirty="0"/>
            <a:t> have to focus on one city </a:t>
          </a:r>
          <a:r>
            <a:rPr lang="fr-FR" dirty="0" err="1"/>
            <a:t>example</a:t>
          </a:r>
          <a:r>
            <a:rPr lang="fr-FR" dirty="0"/>
            <a:t> </a:t>
          </a:r>
        </a:p>
      </dgm:t>
    </dgm:pt>
    <dgm:pt modelId="{68C8DC51-05E3-4D4B-B76B-7D3FE43DF0FC}" type="parTrans" cxnId="{A52E8D30-6F36-584F-A850-387D8C03ED1F}">
      <dgm:prSet/>
      <dgm:spPr/>
      <dgm:t>
        <a:bodyPr/>
        <a:lstStyle/>
        <a:p>
          <a:endParaRPr lang="fr-FR"/>
        </a:p>
      </dgm:t>
    </dgm:pt>
    <dgm:pt modelId="{2D6FE81E-6D17-8F45-A8F9-3DF0C299133E}" type="sibTrans" cxnId="{A52E8D30-6F36-584F-A850-387D8C03ED1F}">
      <dgm:prSet/>
      <dgm:spPr/>
      <dgm:t>
        <a:bodyPr/>
        <a:lstStyle/>
        <a:p>
          <a:endParaRPr lang="fr-FR"/>
        </a:p>
      </dgm:t>
    </dgm:pt>
    <dgm:pt modelId="{3645DD91-E047-014B-A2DE-033BF0F94721}">
      <dgm:prSet/>
      <dgm:spPr/>
      <dgm:t>
        <a:bodyPr/>
        <a:lstStyle/>
        <a:p>
          <a:r>
            <a:rPr lang="fr-FR" dirty="0"/>
            <a:t>A </a:t>
          </a:r>
          <a:r>
            <a:rPr lang="fr-FR" dirty="0" err="1"/>
            <a:t>product</a:t>
          </a:r>
          <a:r>
            <a:rPr lang="fr-FR" dirty="0"/>
            <a:t> </a:t>
          </a:r>
          <a:r>
            <a:rPr lang="fr-FR" dirty="0" err="1"/>
            <a:t>that</a:t>
          </a:r>
          <a:r>
            <a:rPr lang="fr-FR" dirty="0"/>
            <a:t> </a:t>
          </a:r>
          <a:r>
            <a:rPr lang="fr-FR" dirty="0" err="1"/>
            <a:t>generates</a:t>
          </a:r>
          <a:r>
            <a:rPr lang="fr-FR" dirty="0"/>
            <a:t> CO2 </a:t>
          </a:r>
          <a:r>
            <a:rPr lang="fr-FR" dirty="0" err="1"/>
            <a:t>reduction</a:t>
          </a:r>
          <a:r>
            <a:rPr lang="fr-FR" dirty="0"/>
            <a:t> </a:t>
          </a:r>
          <a:r>
            <a:rPr lang="fr-FR" dirty="0" err="1"/>
            <a:t>indirecly</a:t>
          </a:r>
          <a:r>
            <a:rPr lang="fr-FR" dirty="0"/>
            <a:t> </a:t>
          </a:r>
        </a:p>
      </dgm:t>
    </dgm:pt>
    <dgm:pt modelId="{FFF87210-3F5F-9B48-892D-224B2E6F2CA1}" type="parTrans" cxnId="{63FB4FD4-E596-6F4C-9D3D-80EFB81C99D2}">
      <dgm:prSet/>
      <dgm:spPr/>
      <dgm:t>
        <a:bodyPr/>
        <a:lstStyle/>
        <a:p>
          <a:endParaRPr lang="fr-FR"/>
        </a:p>
      </dgm:t>
    </dgm:pt>
    <dgm:pt modelId="{6214A2A4-52B9-3244-845A-98A06938506D}" type="sibTrans" cxnId="{63FB4FD4-E596-6F4C-9D3D-80EFB81C99D2}">
      <dgm:prSet/>
      <dgm:spPr/>
      <dgm:t>
        <a:bodyPr/>
        <a:lstStyle/>
        <a:p>
          <a:endParaRPr lang="fr-FR"/>
        </a:p>
      </dgm:t>
    </dgm:pt>
    <dgm:pt modelId="{044CA623-8C65-0E4A-A488-5FF12F31C77A}" type="pres">
      <dgm:prSet presAssocID="{4502EA6E-28D1-9F4F-8348-123D8A91FEA3}" presName="linear" presStyleCnt="0">
        <dgm:presLayoutVars>
          <dgm:animLvl val="lvl"/>
          <dgm:resizeHandles val="exact"/>
        </dgm:presLayoutVars>
      </dgm:prSet>
      <dgm:spPr/>
    </dgm:pt>
    <dgm:pt modelId="{EA6B4A6B-85FF-0E4C-A13D-8C41D763AC57}" type="pres">
      <dgm:prSet presAssocID="{05D18DFA-DBBF-4A4C-AFE1-D1828E57B7C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FBA028-570B-0340-BFB1-BC844D670F23}" type="pres">
      <dgm:prSet presAssocID="{05D18DFA-DBBF-4A4C-AFE1-D1828E57B7CE}" presName="childText" presStyleLbl="revTx" presStyleIdx="0" presStyleCnt="3">
        <dgm:presLayoutVars>
          <dgm:bulletEnabled val="1"/>
        </dgm:presLayoutVars>
      </dgm:prSet>
      <dgm:spPr/>
    </dgm:pt>
    <dgm:pt modelId="{2C5DBB95-A2B8-FC48-958E-5B7BD19F66D0}" type="pres">
      <dgm:prSet presAssocID="{C043F67F-D9FA-AC41-B210-DA6574C9DC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241E1F-FEFC-5C4E-AD2F-729822D6E868}" type="pres">
      <dgm:prSet presAssocID="{C043F67F-D9FA-AC41-B210-DA6574C9DCC3}" presName="childText" presStyleLbl="revTx" presStyleIdx="1" presStyleCnt="3">
        <dgm:presLayoutVars>
          <dgm:bulletEnabled val="1"/>
        </dgm:presLayoutVars>
      </dgm:prSet>
      <dgm:spPr/>
    </dgm:pt>
    <dgm:pt modelId="{CCA67034-D71C-B447-A9CC-16803E37B20B}" type="pres">
      <dgm:prSet presAssocID="{0AD45703-646F-914C-9CDA-3667F629C33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6790448-D6D3-0C42-A335-B010FF3D87EA}" type="pres">
      <dgm:prSet presAssocID="{0AD45703-646F-914C-9CDA-3667F629C33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0A0700A-542A-F648-BD63-CB1F8E5AB202}" type="presOf" srcId="{3645DD91-E047-014B-A2DE-033BF0F94721}" destId="{B1FBA028-570B-0340-BFB1-BC844D670F23}" srcOrd="0" destOrd="3" presId="urn:microsoft.com/office/officeart/2005/8/layout/vList2"/>
    <dgm:cxn modelId="{B3BC1810-03D3-0B48-9A0F-F5FDD5814348}" srcId="{0AD45703-646F-914C-9CDA-3667F629C333}" destId="{7496302B-42A7-8547-8432-DB46A8C473CC}" srcOrd="0" destOrd="0" parTransId="{D8F3948F-FACA-4247-9322-EA57DFF92DA6}" sibTransId="{40F6EC57-1658-2449-9BB5-CDD6901EB801}"/>
    <dgm:cxn modelId="{4D627617-6204-DE4F-93E7-238B96CDFBA5}" type="presOf" srcId="{495E5563-91FC-E148-8C33-01956B280665}" destId="{B1FBA028-570B-0340-BFB1-BC844D670F23}" srcOrd="0" destOrd="1" presId="urn:microsoft.com/office/officeart/2005/8/layout/vList2"/>
    <dgm:cxn modelId="{49474B1D-3283-F140-BE34-C2E21D4E9C5B}" srcId="{0AD45703-646F-914C-9CDA-3667F629C333}" destId="{86DE66CE-2DC2-4E4F-9EE4-CBB9A9B9002C}" srcOrd="1" destOrd="0" parTransId="{D3D5BBDE-DDC1-C544-85C7-4175D4240141}" sibTransId="{9C21CA13-EDDD-3C4B-92A8-A9A35007A50E}"/>
    <dgm:cxn modelId="{B39EA324-F3AF-2542-8F7D-64E1DB0E8088}" type="presOf" srcId="{0AD45703-646F-914C-9CDA-3667F629C333}" destId="{CCA67034-D71C-B447-A9CC-16803E37B20B}" srcOrd="0" destOrd="0" presId="urn:microsoft.com/office/officeart/2005/8/layout/vList2"/>
    <dgm:cxn modelId="{A52E8D30-6F36-584F-A850-387D8C03ED1F}" srcId="{0AD45703-646F-914C-9CDA-3667F629C333}" destId="{502D4B71-0C0A-0249-9C7A-597D80CC482B}" srcOrd="2" destOrd="0" parTransId="{68C8DC51-05E3-4D4B-B76B-7D3FE43DF0FC}" sibTransId="{2D6FE81E-6D17-8F45-A8F9-3DF0C299133E}"/>
    <dgm:cxn modelId="{8F363A39-73A6-3F43-9C40-3957A044A22C}" type="presOf" srcId="{502D4B71-0C0A-0249-9C7A-597D80CC482B}" destId="{76790448-D6D3-0C42-A335-B010FF3D87EA}" srcOrd="0" destOrd="2" presId="urn:microsoft.com/office/officeart/2005/8/layout/vList2"/>
    <dgm:cxn modelId="{919CDF3A-4E68-6845-B0F6-F923BB0011FD}" srcId="{C043F67F-D9FA-AC41-B210-DA6574C9DCC3}" destId="{D26CD37E-86AB-D349-BDBF-146F0CEF44FD}" srcOrd="2" destOrd="0" parTransId="{9AA73D29-00B6-FF49-8E44-67CC29AF88A1}" sibTransId="{DE49AFD1-BCCD-2E49-A738-E58D46C21AB6}"/>
    <dgm:cxn modelId="{32C70C40-9ECB-914E-88BF-48C5E42A5DC3}" srcId="{4502EA6E-28D1-9F4F-8348-123D8A91FEA3}" destId="{0AD45703-646F-914C-9CDA-3667F629C333}" srcOrd="2" destOrd="0" parTransId="{A86E3F71-9FFD-764F-9A9B-D208508A65DD}" sibTransId="{B79D46F7-F9F6-F24F-8C92-DDA8B9DD89A3}"/>
    <dgm:cxn modelId="{FCAB1442-0DCF-9E45-8FE5-146474ADD6FF}" type="presOf" srcId="{D26CD37E-86AB-D349-BDBF-146F0CEF44FD}" destId="{5F241E1F-FEFC-5C4E-AD2F-729822D6E868}" srcOrd="0" destOrd="2" presId="urn:microsoft.com/office/officeart/2005/8/layout/vList2"/>
    <dgm:cxn modelId="{D792A142-5680-FF46-A036-06342D6DB0C8}" type="presOf" srcId="{F8DEDEAC-42E5-F24E-B23E-D5C919D8E3E6}" destId="{B1FBA028-570B-0340-BFB1-BC844D670F23}" srcOrd="0" destOrd="2" presId="urn:microsoft.com/office/officeart/2005/8/layout/vList2"/>
    <dgm:cxn modelId="{B0EBAB46-E2CB-5F43-91D5-88C5122655F5}" srcId="{4502EA6E-28D1-9F4F-8348-123D8A91FEA3}" destId="{C043F67F-D9FA-AC41-B210-DA6574C9DCC3}" srcOrd="1" destOrd="0" parTransId="{F4B75413-E349-9B4E-B247-518A2253D17E}" sibTransId="{DDA9C678-8D28-4B45-842E-F30CE9B77224}"/>
    <dgm:cxn modelId="{CD545984-DB7C-D348-A928-41386F039AF7}" type="presOf" srcId="{C043F67F-D9FA-AC41-B210-DA6574C9DCC3}" destId="{2C5DBB95-A2B8-FC48-958E-5B7BD19F66D0}" srcOrd="0" destOrd="0" presId="urn:microsoft.com/office/officeart/2005/8/layout/vList2"/>
    <dgm:cxn modelId="{39C62487-93E5-1C44-8428-3000D072CC93}" srcId="{05D18DFA-DBBF-4A4C-AFE1-D1828E57B7CE}" destId="{0DD748DE-D97D-444D-A647-9B8132B8F461}" srcOrd="0" destOrd="0" parTransId="{3D6F3614-591F-1348-8FD1-A80AE7C251CC}" sibTransId="{435072ED-BB7B-0340-9346-E6C259F79497}"/>
    <dgm:cxn modelId="{5B98859C-C8BB-5749-B957-448104D16C2E}" type="presOf" srcId="{05D18DFA-DBBF-4A4C-AFE1-D1828E57B7CE}" destId="{EA6B4A6B-85FF-0E4C-A13D-8C41D763AC57}" srcOrd="0" destOrd="0" presId="urn:microsoft.com/office/officeart/2005/8/layout/vList2"/>
    <dgm:cxn modelId="{C52E8AA6-C6A5-884A-BB12-1E9A09CF44F4}" type="presOf" srcId="{86DE66CE-2DC2-4E4F-9EE4-CBB9A9B9002C}" destId="{76790448-D6D3-0C42-A335-B010FF3D87EA}" srcOrd="0" destOrd="1" presId="urn:microsoft.com/office/officeart/2005/8/layout/vList2"/>
    <dgm:cxn modelId="{0F602CAB-ADFA-7D4C-9747-9F87D33427FE}" type="presOf" srcId="{D0B9FC64-4C1D-2946-8457-943663517B67}" destId="{5F241E1F-FEFC-5C4E-AD2F-729822D6E868}" srcOrd="0" destOrd="1" presId="urn:microsoft.com/office/officeart/2005/8/layout/vList2"/>
    <dgm:cxn modelId="{69F658AD-5072-7545-82BE-91B41FEBD34C}" type="presOf" srcId="{0DD748DE-D97D-444D-A647-9B8132B8F461}" destId="{B1FBA028-570B-0340-BFB1-BC844D670F23}" srcOrd="0" destOrd="0" presId="urn:microsoft.com/office/officeart/2005/8/layout/vList2"/>
    <dgm:cxn modelId="{A2C286B2-FD24-B34B-B8ED-28730BA6C319}" srcId="{05D18DFA-DBBF-4A4C-AFE1-D1828E57B7CE}" destId="{495E5563-91FC-E148-8C33-01956B280665}" srcOrd="1" destOrd="0" parTransId="{DF7C645A-EC3C-FA49-A323-EFCCF4B4905D}" sibTransId="{9007B82C-4693-9242-BD6F-F1E27EF2546B}"/>
    <dgm:cxn modelId="{6804C0B2-D533-7C45-9767-987BDA8F05F5}" srcId="{C043F67F-D9FA-AC41-B210-DA6574C9DCC3}" destId="{5DD27189-2425-9840-8FD1-B40EC91A86F4}" srcOrd="0" destOrd="0" parTransId="{A223B333-676C-8F41-BACD-05229A841015}" sibTransId="{7C650A3A-C331-DE47-873E-0A8206B756AE}"/>
    <dgm:cxn modelId="{6F1764C8-F23B-DD46-9D7F-0F569FEDC11B}" srcId="{05D18DFA-DBBF-4A4C-AFE1-D1828E57B7CE}" destId="{F8DEDEAC-42E5-F24E-B23E-D5C919D8E3E6}" srcOrd="2" destOrd="0" parTransId="{05A0141C-F10C-C34F-AC21-DA025825C2E8}" sibTransId="{C3ADD226-BD4B-6940-A6AC-13449B0B927C}"/>
    <dgm:cxn modelId="{4092A7CC-4E65-E747-BB78-E45E203B6416}" type="presOf" srcId="{5DD27189-2425-9840-8FD1-B40EC91A86F4}" destId="{5F241E1F-FEFC-5C4E-AD2F-729822D6E868}" srcOrd="0" destOrd="0" presId="urn:microsoft.com/office/officeart/2005/8/layout/vList2"/>
    <dgm:cxn modelId="{A9E52DCD-01FB-C944-B08D-854530C561CA}" srcId="{C043F67F-D9FA-AC41-B210-DA6574C9DCC3}" destId="{D0B9FC64-4C1D-2946-8457-943663517B67}" srcOrd="1" destOrd="0" parTransId="{62DAC662-77CE-9A48-A803-1CEBCBE83FE3}" sibTransId="{3AF76FBF-3088-0840-BB76-44955D5349CF}"/>
    <dgm:cxn modelId="{63FB4FD4-E596-6F4C-9D3D-80EFB81C99D2}" srcId="{05D18DFA-DBBF-4A4C-AFE1-D1828E57B7CE}" destId="{3645DD91-E047-014B-A2DE-033BF0F94721}" srcOrd="3" destOrd="0" parTransId="{FFF87210-3F5F-9B48-892D-224B2E6F2CA1}" sibTransId="{6214A2A4-52B9-3244-845A-98A06938506D}"/>
    <dgm:cxn modelId="{1EF741DA-A6BA-F941-93C2-4DE640539EFA}" srcId="{4502EA6E-28D1-9F4F-8348-123D8A91FEA3}" destId="{05D18DFA-DBBF-4A4C-AFE1-D1828E57B7CE}" srcOrd="0" destOrd="0" parTransId="{6BEA861B-3A24-7F4C-BDB0-B7CCA9263A15}" sibTransId="{423A6F2E-C239-8449-968C-7F0820503570}"/>
    <dgm:cxn modelId="{965EFDE3-A5E0-0248-9664-A570E653C6C5}" type="presOf" srcId="{7496302B-42A7-8547-8432-DB46A8C473CC}" destId="{76790448-D6D3-0C42-A335-B010FF3D87EA}" srcOrd="0" destOrd="0" presId="urn:microsoft.com/office/officeart/2005/8/layout/vList2"/>
    <dgm:cxn modelId="{4DDBAFE9-15EC-4943-A2A0-DD7C117998BF}" type="presOf" srcId="{4502EA6E-28D1-9F4F-8348-123D8A91FEA3}" destId="{044CA623-8C65-0E4A-A488-5FF12F31C77A}" srcOrd="0" destOrd="0" presId="urn:microsoft.com/office/officeart/2005/8/layout/vList2"/>
    <dgm:cxn modelId="{A351D00B-006C-094F-8B3B-74804F96B907}" type="presParOf" srcId="{044CA623-8C65-0E4A-A488-5FF12F31C77A}" destId="{EA6B4A6B-85FF-0E4C-A13D-8C41D763AC57}" srcOrd="0" destOrd="0" presId="urn:microsoft.com/office/officeart/2005/8/layout/vList2"/>
    <dgm:cxn modelId="{E964E448-CD92-6846-A73E-6976560A4F6A}" type="presParOf" srcId="{044CA623-8C65-0E4A-A488-5FF12F31C77A}" destId="{B1FBA028-570B-0340-BFB1-BC844D670F23}" srcOrd="1" destOrd="0" presId="urn:microsoft.com/office/officeart/2005/8/layout/vList2"/>
    <dgm:cxn modelId="{2C95E140-DB1C-4140-9F89-BF89D1E92661}" type="presParOf" srcId="{044CA623-8C65-0E4A-A488-5FF12F31C77A}" destId="{2C5DBB95-A2B8-FC48-958E-5B7BD19F66D0}" srcOrd="2" destOrd="0" presId="urn:microsoft.com/office/officeart/2005/8/layout/vList2"/>
    <dgm:cxn modelId="{FEC49671-5433-C94D-810F-75157A1CC47E}" type="presParOf" srcId="{044CA623-8C65-0E4A-A488-5FF12F31C77A}" destId="{5F241E1F-FEFC-5C4E-AD2F-729822D6E868}" srcOrd="3" destOrd="0" presId="urn:microsoft.com/office/officeart/2005/8/layout/vList2"/>
    <dgm:cxn modelId="{91D9268A-1730-9E4E-BA7E-AED3525984C1}" type="presParOf" srcId="{044CA623-8C65-0E4A-A488-5FF12F31C77A}" destId="{CCA67034-D71C-B447-A9CC-16803E37B20B}" srcOrd="4" destOrd="0" presId="urn:microsoft.com/office/officeart/2005/8/layout/vList2"/>
    <dgm:cxn modelId="{D79C933E-BCB9-4A41-80AB-A368F7ECD0F2}" type="presParOf" srcId="{044CA623-8C65-0E4A-A488-5FF12F31C77A}" destId="{76790448-D6D3-0C42-A335-B010FF3D87E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F8B4B-E739-8A48-AAC1-8A2426C5A82D}">
      <dsp:nvSpPr>
        <dsp:cNvPr id="0" name=""/>
        <dsp:cNvSpPr/>
      </dsp:nvSpPr>
      <dsp:spPr>
        <a:xfrm>
          <a:off x="0" y="32040"/>
          <a:ext cx="8342152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Who we are</a:t>
          </a:r>
          <a:endParaRPr lang="fr-FR" sz="1600" kern="1200" dirty="0"/>
        </a:p>
      </dsp:txBody>
      <dsp:txXfrm>
        <a:off x="18277" y="50317"/>
        <a:ext cx="8305598" cy="337846"/>
      </dsp:txXfrm>
    </dsp:sp>
    <dsp:sp modelId="{AB43641E-442D-C943-917B-7CD3FDCEBD05}">
      <dsp:nvSpPr>
        <dsp:cNvPr id="0" name=""/>
        <dsp:cNvSpPr/>
      </dsp:nvSpPr>
      <dsp:spPr>
        <a:xfrm>
          <a:off x="0" y="406440"/>
          <a:ext cx="834215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86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 dirty="0"/>
            <a:t>CEO, co-founder of Insight Signals 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 dirty="0"/>
            <a:t>Insight Signals </a:t>
          </a:r>
          <a:r>
            <a:rPr lang="en-US" sz="1200" b="0" i="0" kern="1200" dirty="0"/>
            <a:t> design and operate customized Digital Twins centered on the behaviors of consumers &amp; users </a:t>
          </a:r>
          <a:endParaRPr lang="fr-FR" sz="1200" kern="1200" dirty="0"/>
        </a:p>
      </dsp:txBody>
      <dsp:txXfrm>
        <a:off x="0" y="406440"/>
        <a:ext cx="8342152" cy="397440"/>
      </dsp:txXfrm>
    </dsp:sp>
    <dsp:sp modelId="{98DA0898-4915-344B-BDB4-CCC148EFE164}">
      <dsp:nvSpPr>
        <dsp:cNvPr id="0" name=""/>
        <dsp:cNvSpPr/>
      </dsp:nvSpPr>
      <dsp:spPr>
        <a:xfrm>
          <a:off x="0" y="803880"/>
          <a:ext cx="8342152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Our solution</a:t>
          </a:r>
          <a:endParaRPr lang="fr-FR" sz="1600" kern="1200" dirty="0"/>
        </a:p>
      </dsp:txBody>
      <dsp:txXfrm>
        <a:off x="18277" y="822157"/>
        <a:ext cx="8305598" cy="337846"/>
      </dsp:txXfrm>
    </dsp:sp>
    <dsp:sp modelId="{B3600980-5E89-8240-A40B-895EA920EA42}">
      <dsp:nvSpPr>
        <dsp:cNvPr id="0" name=""/>
        <dsp:cNvSpPr/>
      </dsp:nvSpPr>
      <dsp:spPr>
        <a:xfrm>
          <a:off x="0" y="1178280"/>
          <a:ext cx="8342152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86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 dirty="0"/>
            <a:t>A user-centred Mobility Digital Twin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 dirty="0"/>
            <a:t>Which reproduces and simulates over time the transportation system of a city and calculates resulting CO2 emissions</a:t>
          </a:r>
          <a:r>
            <a:rPr lang="fr-FR" sz="1200" b="0" i="0" kern="1200" dirty="0"/>
            <a:t> </a:t>
          </a:r>
          <a:endParaRPr lang="fr-FR" sz="1200" kern="1200" dirty="0"/>
        </a:p>
      </dsp:txBody>
      <dsp:txXfrm>
        <a:off x="0" y="1178280"/>
        <a:ext cx="8342152" cy="563040"/>
      </dsp:txXfrm>
    </dsp:sp>
    <dsp:sp modelId="{D648F838-026D-5C41-A9A6-6C0E94E5FFE2}">
      <dsp:nvSpPr>
        <dsp:cNvPr id="0" name=""/>
        <dsp:cNvSpPr/>
      </dsp:nvSpPr>
      <dsp:spPr>
        <a:xfrm>
          <a:off x="0" y="1741320"/>
          <a:ext cx="8342152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The sub challenges we are addressing</a:t>
          </a:r>
          <a:endParaRPr lang="fr-FR" sz="1600" kern="1200" dirty="0"/>
        </a:p>
      </dsp:txBody>
      <dsp:txXfrm>
        <a:off x="18277" y="1759597"/>
        <a:ext cx="8305598" cy="337846"/>
      </dsp:txXfrm>
    </dsp:sp>
    <dsp:sp modelId="{AE8ADDF1-97CA-C141-9940-AB3EB05E0EE6}">
      <dsp:nvSpPr>
        <dsp:cNvPr id="0" name=""/>
        <dsp:cNvSpPr/>
      </dsp:nvSpPr>
      <dsp:spPr>
        <a:xfrm>
          <a:off x="0" y="2115720"/>
          <a:ext cx="8342152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86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 dirty="0"/>
            <a:t>“Out of the box” , with a focus on: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 dirty="0"/>
            <a:t>Integrating mobility user’s behaviours into city investment decisions 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 dirty="0"/>
            <a:t>Increasing projects’ scaling and CO2 reduction through project impact simulation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 dirty="0"/>
            <a:t>Providing cities with a holistic view of how mobility choices  contribute to their Carbone neutrality goal</a:t>
          </a:r>
          <a:endParaRPr lang="fr-FR" sz="1200" kern="1200" dirty="0"/>
        </a:p>
      </dsp:txBody>
      <dsp:txXfrm>
        <a:off x="0" y="2115720"/>
        <a:ext cx="8342152" cy="778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B4A6B-85FF-0E4C-A13D-8C41D763AC57}">
      <dsp:nvSpPr>
        <dsp:cNvPr id="0" name=""/>
        <dsp:cNvSpPr/>
      </dsp:nvSpPr>
      <dsp:spPr>
        <a:xfrm>
          <a:off x="0" y="80504"/>
          <a:ext cx="8342152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/>
            <a:t>What we have  learned from Phase 1</a:t>
          </a:r>
          <a:endParaRPr lang="fr-FR" sz="1400" kern="1200" dirty="0"/>
        </a:p>
      </dsp:txBody>
      <dsp:txXfrm>
        <a:off x="15992" y="96496"/>
        <a:ext cx="8310168" cy="295616"/>
      </dsp:txXfrm>
    </dsp:sp>
    <dsp:sp modelId="{B1FBA028-570B-0340-BFB1-BC844D670F23}">
      <dsp:nvSpPr>
        <dsp:cNvPr id="0" name=""/>
        <dsp:cNvSpPr/>
      </dsp:nvSpPr>
      <dsp:spPr>
        <a:xfrm>
          <a:off x="0" y="408104"/>
          <a:ext cx="8342152" cy="7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863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100" b="0" i="0" kern="1200" dirty="0"/>
            <a:t>Strong market resonance but immaturity in terms of what a “Digital Twin” is about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100" b="0" i="0" kern="1200" dirty="0"/>
            <a:t>Heterogeneity of data publicly available form one city to the others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100" b="0" i="0" kern="1200" dirty="0"/>
            <a:t>Despite this a single cross city mobility model is feasible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100" kern="1200" dirty="0"/>
            <a:t>A </a:t>
          </a:r>
          <a:r>
            <a:rPr lang="fr-FR" sz="1100" kern="1200" dirty="0" err="1"/>
            <a:t>product</a:t>
          </a:r>
          <a:r>
            <a:rPr lang="fr-FR" sz="1100" kern="1200" dirty="0"/>
            <a:t> </a:t>
          </a:r>
          <a:r>
            <a:rPr lang="fr-FR" sz="1100" kern="1200" dirty="0" err="1"/>
            <a:t>that</a:t>
          </a:r>
          <a:r>
            <a:rPr lang="fr-FR" sz="1100" kern="1200" dirty="0"/>
            <a:t> </a:t>
          </a:r>
          <a:r>
            <a:rPr lang="fr-FR" sz="1100" kern="1200" dirty="0" err="1"/>
            <a:t>generates</a:t>
          </a:r>
          <a:r>
            <a:rPr lang="fr-FR" sz="1100" kern="1200" dirty="0"/>
            <a:t> CO2 </a:t>
          </a:r>
          <a:r>
            <a:rPr lang="fr-FR" sz="1100" kern="1200" dirty="0" err="1"/>
            <a:t>reduction</a:t>
          </a:r>
          <a:r>
            <a:rPr lang="fr-FR" sz="1100" kern="1200" dirty="0"/>
            <a:t> </a:t>
          </a:r>
          <a:r>
            <a:rPr lang="fr-FR" sz="1100" kern="1200" dirty="0" err="1"/>
            <a:t>indirecly</a:t>
          </a:r>
          <a:r>
            <a:rPr lang="fr-FR" sz="1100" kern="1200" dirty="0"/>
            <a:t> </a:t>
          </a:r>
        </a:p>
      </dsp:txBody>
      <dsp:txXfrm>
        <a:off x="0" y="408104"/>
        <a:ext cx="8342152" cy="710010"/>
      </dsp:txXfrm>
    </dsp:sp>
    <dsp:sp modelId="{2C5DBB95-A2B8-FC48-958E-5B7BD19F66D0}">
      <dsp:nvSpPr>
        <dsp:cNvPr id="0" name=""/>
        <dsp:cNvSpPr/>
      </dsp:nvSpPr>
      <dsp:spPr>
        <a:xfrm>
          <a:off x="0" y="1118114"/>
          <a:ext cx="8342152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/>
            <a:t>Our plans for Phase 2</a:t>
          </a:r>
          <a:endParaRPr lang="fr-FR" sz="1400" kern="1200" dirty="0"/>
        </a:p>
      </dsp:txBody>
      <dsp:txXfrm>
        <a:off x="15992" y="1134106"/>
        <a:ext cx="8310168" cy="295616"/>
      </dsp:txXfrm>
    </dsp:sp>
    <dsp:sp modelId="{5F241E1F-FEFC-5C4E-AD2F-729822D6E868}">
      <dsp:nvSpPr>
        <dsp:cNvPr id="0" name=""/>
        <dsp:cNvSpPr/>
      </dsp:nvSpPr>
      <dsp:spPr>
        <a:xfrm>
          <a:off x="0" y="1445715"/>
          <a:ext cx="8342152" cy="53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863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100" b="0" i="0" kern="1200" dirty="0"/>
            <a:t>Develop a working Prototype of a Mobility Digital Twin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100" b="0" i="0" kern="1200" dirty="0"/>
            <a:t>Further explore replication potential and conditions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100" b="0" i="0" kern="1200" dirty="0"/>
            <a:t>Refine product definition &amp; implementation methodology</a:t>
          </a:r>
          <a:endParaRPr lang="fr-FR" sz="1100" kern="1200" dirty="0"/>
        </a:p>
      </dsp:txBody>
      <dsp:txXfrm>
        <a:off x="0" y="1445715"/>
        <a:ext cx="8342152" cy="536130"/>
      </dsp:txXfrm>
    </dsp:sp>
    <dsp:sp modelId="{CCA67034-D71C-B447-A9CC-16803E37B20B}">
      <dsp:nvSpPr>
        <dsp:cNvPr id="0" name=""/>
        <dsp:cNvSpPr/>
      </dsp:nvSpPr>
      <dsp:spPr>
        <a:xfrm>
          <a:off x="0" y="1981845"/>
          <a:ext cx="8342152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/>
            <a:t>Our main challenges</a:t>
          </a:r>
          <a:endParaRPr lang="fr-FR" sz="1400" kern="1200" dirty="0"/>
        </a:p>
      </dsp:txBody>
      <dsp:txXfrm>
        <a:off x="15992" y="1997837"/>
        <a:ext cx="8310168" cy="295616"/>
      </dsp:txXfrm>
    </dsp:sp>
    <dsp:sp modelId="{76790448-D6D3-0C42-A335-B010FF3D87EA}">
      <dsp:nvSpPr>
        <dsp:cNvPr id="0" name=""/>
        <dsp:cNvSpPr/>
      </dsp:nvSpPr>
      <dsp:spPr>
        <a:xfrm>
          <a:off x="0" y="2309445"/>
          <a:ext cx="8342152" cy="53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863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100" b="0" i="0" kern="1200" dirty="0"/>
            <a:t>Define what could be included  in a preliminary Prototype demo end of November vs a working Prototype 20th of January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100" b="0" i="0" kern="1200" dirty="0"/>
            <a:t>Consolidate market development strategy and how to convince cities to buy it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100" kern="1200" dirty="0"/>
            <a:t>A prototype </a:t>
          </a:r>
          <a:r>
            <a:rPr lang="fr-FR" sz="1100" kern="1200" dirty="0" err="1"/>
            <a:t>will</a:t>
          </a:r>
          <a:r>
            <a:rPr lang="fr-FR" sz="1100" kern="1200" dirty="0"/>
            <a:t> have to focus on one city </a:t>
          </a:r>
          <a:r>
            <a:rPr lang="fr-FR" sz="1100" kern="1200" dirty="0" err="1"/>
            <a:t>example</a:t>
          </a:r>
          <a:r>
            <a:rPr lang="fr-FR" sz="1100" kern="1200" dirty="0"/>
            <a:t> </a:t>
          </a:r>
        </a:p>
      </dsp:txBody>
      <dsp:txXfrm>
        <a:off x="0" y="2309445"/>
        <a:ext cx="8342152" cy="536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18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997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t="50000" b="-20559"/>
          <a:stretch/>
        </p:blipFill>
        <p:spPr>
          <a:xfrm>
            <a:off x="3894455" y="0"/>
            <a:ext cx="5249545" cy="205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/>
          <p:nvPr/>
        </p:nvSpPr>
        <p:spPr>
          <a:xfrm>
            <a:off x="35032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i="0" dirty="0">
                <a:solidFill>
                  <a:srgbClr val="F9B12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23/09/2021</a:t>
            </a:r>
            <a:endParaRPr sz="1000" b="1" i="0" dirty="0">
              <a:solidFill>
                <a:srgbClr val="F9B12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3198925" y="4767264"/>
            <a:ext cx="493911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i="0" dirty="0">
                <a:solidFill>
                  <a:srgbClr val="F9B12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AI4Cities Presentation</a:t>
            </a:r>
            <a:endParaRPr dirty="0"/>
          </a:p>
        </p:txBody>
      </p:sp>
      <p:sp>
        <p:nvSpPr>
          <p:cNvPr id="19" name="Google Shape;19;p17"/>
          <p:cNvSpPr txBox="1"/>
          <p:nvPr/>
        </p:nvSpPr>
        <p:spPr>
          <a:xfrm>
            <a:off x="6653792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b="1" i="0">
                <a:solidFill>
                  <a:srgbClr val="F9B12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‹N°›</a:t>
            </a:fld>
            <a:endParaRPr sz="1000" b="1" i="0">
              <a:solidFill>
                <a:srgbClr val="F9B12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0" name="Google Shape;20;p17" descr="Ein Bild, das Zeichnung, Schild, Uhr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750" y="-2"/>
            <a:ext cx="1445547" cy="554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650" y="-430233"/>
            <a:ext cx="7499350" cy="41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6" descr="Ein Bild, das Zeichnung, Schild, Uhr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750" y="-2"/>
            <a:ext cx="2010190" cy="770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9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/>
        </p:nvSpPr>
        <p:spPr>
          <a:xfrm>
            <a:off x="2438403" y="16764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1;p15"/>
          <p:cNvSpPr txBox="1"/>
          <p:nvPr/>
        </p:nvSpPr>
        <p:spPr>
          <a:xfrm>
            <a:off x="1574803" y="33528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033"/>
            <a:ext cx="9204671" cy="592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>
            <a:spLocks noGrp="1"/>
          </p:cNvSpPr>
          <p:nvPr>
            <p:ph type="ctrTitle" idx="4294967295"/>
          </p:nvPr>
        </p:nvSpPr>
        <p:spPr>
          <a:xfrm>
            <a:off x="1449777" y="851295"/>
            <a:ext cx="6376794" cy="557141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A2C42"/>
              </a:buClr>
              <a:buSzPts val="3000"/>
              <a:buFont typeface="Open Sans ExtraBold"/>
              <a:buNone/>
            </a:pPr>
            <a:r>
              <a:rPr lang="de-DE" sz="3000" b="1" dirty="0">
                <a:solidFill>
                  <a:srgbClr val="1A2C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/>
                <a:ea typeface="Open Sans ExtraBold"/>
                <a:cs typeface="Open Sans ExtraBold"/>
                <a:sym typeface="Open Sans ExtraBold"/>
              </a:rPr>
              <a:t>Accelerating carbon neutrality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Google Shape;129;p1"/>
          <p:cNvSpPr txBox="1">
            <a:spLocks noGrp="1"/>
          </p:cNvSpPr>
          <p:nvPr>
            <p:ph type="subTitle" idx="4294967295"/>
          </p:nvPr>
        </p:nvSpPr>
        <p:spPr>
          <a:xfrm>
            <a:off x="1321278" y="5062601"/>
            <a:ext cx="7195124" cy="54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A2C42"/>
              </a:buClr>
              <a:buSzPts val="1200"/>
              <a:buFont typeface="Arial"/>
              <a:buNone/>
            </a:pPr>
            <a:r>
              <a:rPr lang="de-DE" sz="1200" b="1" dirty="0">
                <a:solidFill>
                  <a:srgbClr val="1A2C4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Ai4Cities kick-off webinar Phase 2</a:t>
            </a:r>
            <a:r>
              <a:rPr lang="de-DE" sz="1200" b="0" i="0" u="none" strike="noStrike" cap="none" dirty="0">
                <a:solidFill>
                  <a:srgbClr val="1A2C42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lang="de-DE" sz="1200" b="1" dirty="0">
                <a:solidFill>
                  <a:srgbClr val="1A2C4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Manuel Ceva, Insight </a:t>
            </a:r>
            <a:r>
              <a:rPr lang="de-DE" sz="1200" b="1" dirty="0" err="1">
                <a:solidFill>
                  <a:srgbClr val="1A2C4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SIgnals</a:t>
            </a:r>
            <a:endParaRPr sz="1200" b="0" i="0" u="none" strike="noStrike" cap="none" dirty="0">
              <a:solidFill>
                <a:srgbClr val="1A2C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4928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/>
        </p:nvSpPr>
        <p:spPr>
          <a:xfrm>
            <a:off x="312727" y="946813"/>
            <a:ext cx="7195124" cy="53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2C42"/>
              </a:buClr>
              <a:buSzPts val="2800"/>
              <a:buFont typeface="Arial"/>
              <a:buNone/>
            </a:pPr>
            <a:r>
              <a:rPr lang="de-DE" sz="2800" b="1" dirty="0">
                <a:solidFill>
                  <a:srgbClr val="1A2C4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AI4Cities </a:t>
            </a:r>
            <a:r>
              <a:rPr lang="de-DE" sz="2800" b="1" dirty="0" err="1">
                <a:solidFill>
                  <a:srgbClr val="1A2C4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pitch</a:t>
            </a:r>
            <a:r>
              <a:rPr lang="de-DE" sz="2800" b="1" dirty="0">
                <a:solidFill>
                  <a:srgbClr val="1A2C4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–</a:t>
            </a:r>
            <a:r>
              <a:rPr lang="de-DE" sz="2800" b="1" dirty="0" err="1">
                <a:solidFill>
                  <a:srgbClr val="1A2C4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introduction</a:t>
            </a:r>
            <a:endParaRPr dirty="0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dirty="0">
              <a:solidFill>
                <a:srgbClr val="1A2C4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6125AFEA-F84A-1040-895C-33785B591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537492"/>
              </p:ext>
            </p:extLst>
          </p:nvPr>
        </p:nvGraphicFramePr>
        <p:xfrm>
          <a:off x="346594" y="1655064"/>
          <a:ext cx="8342152" cy="292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/>
        </p:nvSpPr>
        <p:spPr>
          <a:xfrm>
            <a:off x="312727" y="946813"/>
            <a:ext cx="7195124" cy="53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2C42"/>
              </a:buClr>
              <a:buSzPts val="2800"/>
              <a:buFont typeface="Arial"/>
              <a:buNone/>
            </a:pPr>
            <a:r>
              <a:rPr lang="de-DE" sz="2800" b="1" dirty="0">
                <a:solidFill>
                  <a:srgbClr val="1A2C4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AI4Cities pitch – Phase 2 plans</a:t>
            </a:r>
            <a:endParaRPr dirty="0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dirty="0">
              <a:solidFill>
                <a:srgbClr val="1A2C4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DA650F39-71F4-B44C-8EB8-AC4CBDAC2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62144"/>
              </p:ext>
            </p:extLst>
          </p:nvPr>
        </p:nvGraphicFramePr>
        <p:xfrm>
          <a:off x="312727" y="1662379"/>
          <a:ext cx="8342152" cy="292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5454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1">
      <a:dk1>
        <a:srgbClr val="1A2C42"/>
      </a:dk1>
      <a:lt1>
        <a:srgbClr val="FFFFFF"/>
      </a:lt1>
      <a:dk2>
        <a:srgbClr val="44546A"/>
      </a:dk2>
      <a:lt2>
        <a:srgbClr val="E7E6E6"/>
      </a:lt2>
      <a:accent1>
        <a:srgbClr val="1A2C42"/>
      </a:accent1>
      <a:accent2>
        <a:srgbClr val="F9B12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249</Words>
  <Application>Microsoft Macintosh PowerPoint</Application>
  <PresentationFormat>Affichage à l'écran (16:9)</PresentationFormat>
  <Paragraphs>28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Open Sans ExtraBold</vt:lpstr>
      <vt:lpstr>Open Sans</vt:lpstr>
      <vt:lpstr>Calibri</vt:lpstr>
      <vt:lpstr>Arial</vt:lpstr>
      <vt:lpstr>Office-Design</vt:lpstr>
      <vt:lpstr>Accelerating carbon neutrality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carbon neutrality</dc:title>
  <dc:creator>friedolin</dc:creator>
  <cp:lastModifiedBy>JUAN MANUEL TOMAS CEVA-SEBASTIA</cp:lastModifiedBy>
  <cp:revision>14</cp:revision>
  <dcterms:created xsi:type="dcterms:W3CDTF">2015-08-18T13:15:16Z</dcterms:created>
  <dcterms:modified xsi:type="dcterms:W3CDTF">2021-09-21T16:16:12Z</dcterms:modified>
</cp:coreProperties>
</file>