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  <p:sldMasterId id="2147483714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5143500" type="screen16x9"/>
  <p:notesSz cx="6858000" cy="9144000"/>
  <p:embeddedFontLst>
    <p:embeddedFont>
      <p:font typeface="Lato" panose="020F0502020204030203" pitchFamily="34" charset="0"/>
      <p:regular r:id="rId11"/>
      <p:bold r:id="rId12"/>
      <p:italic r:id="rId13"/>
      <p:boldItalic r:id="rId14"/>
    </p:embeddedFon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Montserrat SemiBold" panose="00000700000000000000" pitchFamily="2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Light" panose="020B0306030504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53adc4b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d53adc4b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d53adc4ba9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d53adc4ba9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53adc4ba9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53adc4ba9_0_1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534d172d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534d172d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1A9988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556aa0daf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556aa0daf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11bb0923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f11bb0923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d534d172d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d534d172d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444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9625" y="1179788"/>
            <a:ext cx="7688100" cy="27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9627" y="41013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Light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729325" y="1593622"/>
            <a:ext cx="3627600" cy="3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2"/>
          </p:nvPr>
        </p:nvSpPr>
        <p:spPr>
          <a:xfrm>
            <a:off x="4796002" y="1593605"/>
            <a:ext cx="3774300" cy="3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/>
          <p:nvPr/>
        </p:nvSpPr>
        <p:spPr>
          <a:xfrm>
            <a:off x="183675" y="198300"/>
            <a:ext cx="48993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Dark">
  <p:cSld name="TITLE_AND_TWO_COLUMNS_1">
    <p:bg>
      <p:bgPr>
        <a:solidFill>
          <a:srgbClr val="2E3C43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729325" y="1593600"/>
            <a:ext cx="36276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2"/>
          </p:nvPr>
        </p:nvSpPr>
        <p:spPr>
          <a:xfrm>
            <a:off x="4796004" y="1593589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2"/>
          <p:cNvSpPr txBox="1"/>
          <p:nvPr/>
        </p:nvSpPr>
        <p:spPr>
          <a:xfrm>
            <a:off x="183675" y="198300"/>
            <a:ext cx="45618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Light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/>
        </p:nvSpPr>
        <p:spPr>
          <a:xfrm>
            <a:off x="183675" y="198300"/>
            <a:ext cx="4543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Dark">
  <p:cSld name="TITLE_ONLY_1">
    <p:bg>
      <p:bgPr>
        <a:solidFill>
          <a:srgbClr val="2E3C4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/>
        </p:nvSpPr>
        <p:spPr>
          <a:xfrm>
            <a:off x="183675" y="198300"/>
            <a:ext cx="48714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Light">
  <p:cSld name="ONE_COLUMN_TEXT">
    <p:bg>
      <p:bgPr>
        <a:solidFill>
          <a:srgbClr val="F2F6F9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/>
        </p:nvSpPr>
        <p:spPr>
          <a:xfrm>
            <a:off x="183675" y="198300"/>
            <a:ext cx="3802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Dark">
  <p:cSld name="ONE_COLUMN_TEXT_2">
    <p:bg>
      <p:bgPr>
        <a:solidFill>
          <a:srgbClr val="2E3C4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/>
        </p:nvSpPr>
        <p:spPr>
          <a:xfrm>
            <a:off x="183675" y="198300"/>
            <a:ext cx="35631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Red">
  <p:cSld name="ONE_COLUMN_TEXT_2_1">
    <p:bg>
      <p:bgPr>
        <a:solidFill>
          <a:srgbClr val="F2444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/>
        </p:nvSpPr>
        <p:spPr>
          <a:xfrm>
            <a:off x="183675" y="198300"/>
            <a:ext cx="35631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2 Light">
  <p:cSld name="ONE_COLUMN_TEXT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/>
        </p:nvSpPr>
        <p:spPr>
          <a:xfrm>
            <a:off x="4491935" y="198300"/>
            <a:ext cx="36297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5037611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5037686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2 Dark">
  <p:cSld name="ONE_COLUMN_TEXT_1_1">
    <p:bg>
      <p:bgPr>
        <a:solidFill>
          <a:srgbClr val="2E3C4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4" name="Google Shape;74;p19"/>
          <p:cNvSpPr txBox="1"/>
          <p:nvPr/>
        </p:nvSpPr>
        <p:spPr>
          <a:xfrm>
            <a:off x="4491935" y="198300"/>
            <a:ext cx="36486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5037611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5037686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Dark">
  <p:cSld name="MAIN_POINT">
    <p:bg>
      <p:bgPr>
        <a:solidFill>
          <a:srgbClr val="2E3C43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Light"/>
              <a:buNone/>
              <a:defRPr sz="3600" b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/>
          <p:nvPr/>
        </p:nvSpPr>
        <p:spPr>
          <a:xfrm>
            <a:off x="183675" y="198300"/>
            <a:ext cx="4833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Red">
  <p:cSld name="TITLE_1">
    <p:bg>
      <p:bgPr>
        <a:solidFill>
          <a:srgbClr val="F2444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727950" y="1748850"/>
            <a:ext cx="768810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Red">
  <p:cSld name="MAIN_POINT_2">
    <p:bg>
      <p:bgPr>
        <a:solidFill>
          <a:srgbClr val="F2444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Light"/>
              <a:buNone/>
              <a:defRPr sz="3600" b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/>
          <p:nvPr/>
        </p:nvSpPr>
        <p:spPr>
          <a:xfrm>
            <a:off x="183675" y="198300"/>
            <a:ext cx="4833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Light">
  <p:cSld name="MAIN_POINT_1">
    <p:bg>
      <p:bgPr>
        <a:solidFill>
          <a:srgbClr val="F2F6F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600"/>
              <a:buFont typeface="Open Sans Light"/>
              <a:buNone/>
              <a:defRPr sz="3600" b="0">
                <a:solidFill>
                  <a:srgbClr val="2E3C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86" name="Google Shape;86;p22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Light Montserrat">
  <p:cSld name="MAIN_POINT_1_1">
    <p:bg>
      <p:bgPr>
        <a:solidFill>
          <a:srgbClr val="F2F6F9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2400"/>
              <a:buNone/>
              <a:defRPr sz="24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90" name="Google Shape;90;p23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Dark Montserrat">
  <p:cSld name="MAIN_POINT_1_1_1">
    <p:bg>
      <p:bgPr>
        <a:solidFill>
          <a:srgbClr val="2E3C43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94" name="Google Shape;94;p24"/>
          <p:cNvSpPr txBox="1"/>
          <p:nvPr/>
        </p:nvSpPr>
        <p:spPr>
          <a:xfrm>
            <a:off x="183675" y="198300"/>
            <a:ext cx="4543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Red Montserrat">
  <p:cSld name="MAIN_POINT_1_1_1_1">
    <p:bg>
      <p:bgPr>
        <a:solidFill>
          <a:srgbClr val="F2444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98" name="Google Shape;98;p25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Light">
  <p:cSld name="SECTION_TITLE_AND_DESCRI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F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title"/>
          </p:nvPr>
        </p:nvSpPr>
        <p:spPr>
          <a:xfrm>
            <a:off x="730000" y="689950"/>
            <a:ext cx="3300900" cy="10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ubTitle" idx="1"/>
          </p:nvPr>
        </p:nvSpPr>
        <p:spPr>
          <a:xfrm>
            <a:off x="724950" y="2454000"/>
            <a:ext cx="3300900" cy="22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200"/>
              <a:buNone/>
              <a:defRPr>
                <a:solidFill>
                  <a:srgbClr val="2E3C43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2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05" name="Google Shape;105;p26"/>
          <p:cNvSpPr txBox="1"/>
          <p:nvPr/>
        </p:nvSpPr>
        <p:spPr>
          <a:xfrm>
            <a:off x="183675" y="198300"/>
            <a:ext cx="4102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Dark">
  <p:cSld name="SECTION_TITLE_AND_DESCRIPTION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E3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E3C43"/>
              </a:solidFill>
            </a:endParaRPr>
          </a:p>
        </p:txBody>
      </p:sp>
      <p:sp>
        <p:nvSpPr>
          <p:cNvPr id="108" name="Google Shape;108;p27"/>
          <p:cNvSpPr txBox="1">
            <a:spLocks noGrp="1"/>
          </p:cNvSpPr>
          <p:nvPr>
            <p:ph type="title"/>
          </p:nvPr>
        </p:nvSpPr>
        <p:spPr>
          <a:xfrm>
            <a:off x="730000" y="689950"/>
            <a:ext cx="33009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subTitle" idx="1"/>
          </p:nvPr>
        </p:nvSpPr>
        <p:spPr>
          <a:xfrm>
            <a:off x="724950" y="2454000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None/>
              <a:defRPr>
                <a:solidFill>
                  <a:srgbClr val="CCCCCC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2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12" name="Google Shape;112;p27"/>
          <p:cNvSpPr txBox="1"/>
          <p:nvPr/>
        </p:nvSpPr>
        <p:spPr>
          <a:xfrm>
            <a:off x="183675" y="198300"/>
            <a:ext cx="3847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Red">
  <p:cSld name="SECTION_TITLE_AND_DESCRIPTION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4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E3C43"/>
              </a:solidFill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730000" y="689950"/>
            <a:ext cx="33009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ubTitle" idx="1"/>
          </p:nvPr>
        </p:nvSpPr>
        <p:spPr>
          <a:xfrm>
            <a:off x="724950" y="2454000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body" idx="2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19" name="Google Shape;119;p28"/>
          <p:cNvSpPr txBox="1"/>
          <p:nvPr/>
        </p:nvSpPr>
        <p:spPr>
          <a:xfrm>
            <a:off x="183675" y="198300"/>
            <a:ext cx="3847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Light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2E3C43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30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/>
          <p:nvPr/>
        </p:nvSpPr>
        <p:spPr>
          <a:xfrm>
            <a:off x="183675" y="198300"/>
            <a:ext cx="459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Dark">
  <p:cSld name="TITLE_1_1">
    <p:bg>
      <p:bgPr>
        <a:solidFill>
          <a:srgbClr val="2E3C4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727950" y="1748850"/>
            <a:ext cx="768810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">
  <p:cSld name="BLANK_1">
    <p:bg>
      <p:bgPr>
        <a:solidFill>
          <a:srgbClr val="2E3C43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>
  <p:cSld name="BLANK_1_1">
    <p:bg>
      <p:bgPr>
        <a:solidFill>
          <a:srgbClr val="F24440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444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 txBox="1">
            <a:spLocks noGrp="1"/>
          </p:cNvSpPr>
          <p:nvPr>
            <p:ph type="ctrTitle"/>
          </p:nvPr>
        </p:nvSpPr>
        <p:spPr>
          <a:xfrm>
            <a:off x="729625" y="1179788"/>
            <a:ext cx="7688100" cy="27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subTitle" idx="1"/>
          </p:nvPr>
        </p:nvSpPr>
        <p:spPr>
          <a:xfrm>
            <a:off x="729627" y="41013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9" name="Google Shape;139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Red">
  <p:cSld name="TITLE_1">
    <p:bg>
      <p:bgPr>
        <a:solidFill>
          <a:srgbClr val="F2444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ctrTitle"/>
          </p:nvPr>
        </p:nvSpPr>
        <p:spPr>
          <a:xfrm>
            <a:off x="727950" y="1748850"/>
            <a:ext cx="768810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42" name="Google Shape;14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Dark">
  <p:cSld name="TITLE_1_1">
    <p:bg>
      <p:bgPr>
        <a:solidFill>
          <a:srgbClr val="2E3C4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ctrTitle"/>
          </p:nvPr>
        </p:nvSpPr>
        <p:spPr>
          <a:xfrm>
            <a:off x="727950" y="1748850"/>
            <a:ext cx="768810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45" name="Google Shape;14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" type="secHead">
  <p:cSld name="SECTION_HEADER">
    <p:bg>
      <p:bgPr>
        <a:solidFill>
          <a:srgbClr val="2E3C43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38"/>
          <p:cNvSpPr txBox="1"/>
          <p:nvPr/>
        </p:nvSpPr>
        <p:spPr>
          <a:xfrm>
            <a:off x="183675" y="198300"/>
            <a:ext cx="4543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Red">
  <p:cSld name="SECTION_HEADER_2">
    <p:bg>
      <p:bgPr>
        <a:solidFill>
          <a:srgbClr val="F24440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"/>
          <p:cNvSpPr txBox="1">
            <a:spLocks noGrp="1"/>
          </p:cNvSpPr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9"/>
          <p:cNvSpPr txBox="1"/>
          <p:nvPr/>
        </p:nvSpPr>
        <p:spPr>
          <a:xfrm>
            <a:off x="183675" y="198300"/>
            <a:ext cx="44961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2E3C43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Light">
  <p:cSld name="SECTION_HEADER_1">
    <p:bg>
      <p:bgPr>
        <a:solidFill>
          <a:srgbClr val="F2F6F9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0"/>
          <p:cNvSpPr txBox="1">
            <a:spLocks noGrp="1"/>
          </p:cNvSpPr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4800"/>
              <a:buNone/>
              <a:defRPr sz="48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55" name="Google Shape;155;p40"/>
          <p:cNvSpPr txBox="1"/>
          <p:nvPr/>
        </p:nvSpPr>
        <p:spPr>
          <a:xfrm>
            <a:off x="183675" y="198300"/>
            <a:ext cx="3502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type="tx">
  <p:cSld name="TITLE_AND_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1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body" idx="1"/>
          </p:nvPr>
        </p:nvSpPr>
        <p:spPr>
          <a:xfrm>
            <a:off x="729450" y="1593602"/>
            <a:ext cx="7688700" cy="3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1"/>
          <p:cNvSpPr txBox="1"/>
          <p:nvPr/>
        </p:nvSpPr>
        <p:spPr>
          <a:xfrm>
            <a:off x="183675" y="198300"/>
            <a:ext cx="43836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CCCCC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" type="secHead">
  <p:cSld name="SECTION_HEADER">
    <p:bg>
      <p:bgPr>
        <a:solidFill>
          <a:srgbClr val="2E3C43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/>
          <p:nvPr/>
        </p:nvSpPr>
        <p:spPr>
          <a:xfrm>
            <a:off x="183675" y="198300"/>
            <a:ext cx="44961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Dark">
  <p:cSld name="TITLE_AND_BODY_1">
    <p:bg>
      <p:bgPr>
        <a:solidFill>
          <a:srgbClr val="2E3C4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2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42"/>
          <p:cNvSpPr txBox="1">
            <a:spLocks noGrp="1"/>
          </p:cNvSpPr>
          <p:nvPr>
            <p:ph type="body" idx="1"/>
          </p:nvPr>
        </p:nvSpPr>
        <p:spPr>
          <a:xfrm>
            <a:off x="729450" y="1593596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42"/>
          <p:cNvSpPr txBox="1"/>
          <p:nvPr/>
        </p:nvSpPr>
        <p:spPr>
          <a:xfrm>
            <a:off x="183675" y="198300"/>
            <a:ext cx="4317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_AND_BODY_1_1">
    <p:bg>
      <p:bgPr>
        <a:solidFill>
          <a:srgbClr val="F24440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43"/>
          <p:cNvSpPr txBox="1">
            <a:spLocks noGrp="1"/>
          </p:cNvSpPr>
          <p:nvPr>
            <p:ph type="body" idx="1"/>
          </p:nvPr>
        </p:nvSpPr>
        <p:spPr>
          <a:xfrm>
            <a:off x="729450" y="1593596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43"/>
          <p:cNvSpPr txBox="1"/>
          <p:nvPr/>
        </p:nvSpPr>
        <p:spPr>
          <a:xfrm>
            <a:off x="183675" y="198300"/>
            <a:ext cx="4317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Light" type="twoColTx">
  <p:cSld name="TITLE_AND_TWO_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4"/>
          <p:cNvSpPr txBox="1">
            <a:spLocks noGrp="1"/>
          </p:cNvSpPr>
          <p:nvPr>
            <p:ph type="body" idx="1"/>
          </p:nvPr>
        </p:nvSpPr>
        <p:spPr>
          <a:xfrm>
            <a:off x="729325" y="1593622"/>
            <a:ext cx="3627600" cy="3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44"/>
          <p:cNvSpPr txBox="1">
            <a:spLocks noGrp="1"/>
          </p:cNvSpPr>
          <p:nvPr>
            <p:ph type="body" idx="2"/>
          </p:nvPr>
        </p:nvSpPr>
        <p:spPr>
          <a:xfrm>
            <a:off x="4796002" y="1593605"/>
            <a:ext cx="3774300" cy="3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44"/>
          <p:cNvSpPr txBox="1"/>
          <p:nvPr/>
        </p:nvSpPr>
        <p:spPr>
          <a:xfrm>
            <a:off x="183675" y="198300"/>
            <a:ext cx="48993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172" name="Google Shape;172;p44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Dark">
  <p:cSld name="TITLE_AND_TWO_COLUMNS_1">
    <p:bg>
      <p:bgPr>
        <a:solidFill>
          <a:srgbClr val="2E3C43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5"/>
          <p:cNvSpPr txBox="1">
            <a:spLocks noGrp="1"/>
          </p:cNvSpPr>
          <p:nvPr>
            <p:ph type="body" idx="1"/>
          </p:nvPr>
        </p:nvSpPr>
        <p:spPr>
          <a:xfrm>
            <a:off x="729325" y="1593600"/>
            <a:ext cx="36276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45"/>
          <p:cNvSpPr txBox="1">
            <a:spLocks noGrp="1"/>
          </p:cNvSpPr>
          <p:nvPr>
            <p:ph type="body" idx="2"/>
          </p:nvPr>
        </p:nvSpPr>
        <p:spPr>
          <a:xfrm>
            <a:off x="4796004" y="1593589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45"/>
          <p:cNvSpPr txBox="1"/>
          <p:nvPr/>
        </p:nvSpPr>
        <p:spPr>
          <a:xfrm>
            <a:off x="183675" y="198300"/>
            <a:ext cx="45618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77" name="Google Shape;177;p45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Light" type="titleOnly">
  <p:cSld name="TITLE_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6"/>
          <p:cNvSpPr txBox="1"/>
          <p:nvPr/>
        </p:nvSpPr>
        <p:spPr>
          <a:xfrm>
            <a:off x="183675" y="198300"/>
            <a:ext cx="4543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180" name="Google Shape;180;p46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Dark">
  <p:cSld name="TITLE_ONLY_1">
    <p:bg>
      <p:bgPr>
        <a:solidFill>
          <a:srgbClr val="2E3C4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7"/>
          <p:cNvSpPr txBox="1"/>
          <p:nvPr/>
        </p:nvSpPr>
        <p:spPr>
          <a:xfrm>
            <a:off x="183675" y="198300"/>
            <a:ext cx="48714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83" name="Google Shape;183;p47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Light">
  <p:cSld name="ONE_COLUMN_TEXT">
    <p:bg>
      <p:bgPr>
        <a:solidFill>
          <a:srgbClr val="F2F6F9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/>
          <p:nvPr/>
        </p:nvSpPr>
        <p:spPr>
          <a:xfrm>
            <a:off x="183675" y="198300"/>
            <a:ext cx="3802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1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Dark">
  <p:cSld name="ONE_COLUMN_TEXT_2">
    <p:bg>
      <p:bgPr>
        <a:solidFill>
          <a:srgbClr val="2E3C43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9"/>
          <p:cNvSpPr txBox="1"/>
          <p:nvPr/>
        </p:nvSpPr>
        <p:spPr>
          <a:xfrm>
            <a:off x="183675" y="198300"/>
            <a:ext cx="35631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90" name="Google Shape;190;p49"/>
          <p:cNvSpPr txBox="1">
            <a:spLocks noGrp="1"/>
          </p:cNvSpPr>
          <p:nvPr>
            <p:ph type="body" idx="1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Red">
  <p:cSld name="ONE_COLUMN_TEXT_2_1">
    <p:bg>
      <p:bgPr>
        <a:solidFill>
          <a:srgbClr val="F24440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0"/>
          <p:cNvSpPr txBox="1"/>
          <p:nvPr/>
        </p:nvSpPr>
        <p:spPr>
          <a:xfrm>
            <a:off x="183675" y="198300"/>
            <a:ext cx="35631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194" name="Google Shape;194;p50"/>
          <p:cNvSpPr txBox="1">
            <a:spLocks noGrp="1"/>
          </p:cNvSpPr>
          <p:nvPr>
            <p:ph type="body" idx="1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50"/>
          <p:cNvSpPr txBox="1">
            <a:spLocks noGrp="1"/>
          </p:cNvSpPr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2 Light">
  <p:cSld name="ONE_COLUMN_TEXT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1"/>
          <p:cNvSpPr txBox="1"/>
          <p:nvPr/>
        </p:nvSpPr>
        <p:spPr>
          <a:xfrm>
            <a:off x="4491935" y="198300"/>
            <a:ext cx="36297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  <p:sp>
        <p:nvSpPr>
          <p:cNvPr id="198" name="Google Shape;198;p51"/>
          <p:cNvSpPr txBox="1">
            <a:spLocks noGrp="1"/>
          </p:cNvSpPr>
          <p:nvPr>
            <p:ph type="body" idx="1"/>
          </p:nvPr>
        </p:nvSpPr>
        <p:spPr>
          <a:xfrm>
            <a:off x="5037611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title"/>
          </p:nvPr>
        </p:nvSpPr>
        <p:spPr>
          <a:xfrm>
            <a:off x="5037686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Red">
  <p:cSld name="SECTION_HEADER_2">
    <p:bg>
      <p:bgPr>
        <a:solidFill>
          <a:srgbClr val="F2444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6"/>
          <p:cNvSpPr txBox="1"/>
          <p:nvPr/>
        </p:nvSpPr>
        <p:spPr>
          <a:xfrm>
            <a:off x="183675" y="198300"/>
            <a:ext cx="44961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 2 Dark">
  <p:cSld name="ONE_COLUMN_TEXT_1_1">
    <p:bg>
      <p:bgPr>
        <a:solidFill>
          <a:srgbClr val="2E3C43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02" name="Google Shape;202;p52"/>
          <p:cNvSpPr txBox="1"/>
          <p:nvPr/>
        </p:nvSpPr>
        <p:spPr>
          <a:xfrm>
            <a:off x="4491935" y="198300"/>
            <a:ext cx="36486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03" name="Google Shape;203;p52"/>
          <p:cNvSpPr txBox="1">
            <a:spLocks noGrp="1"/>
          </p:cNvSpPr>
          <p:nvPr>
            <p:ph type="body" idx="1"/>
          </p:nvPr>
        </p:nvSpPr>
        <p:spPr>
          <a:xfrm>
            <a:off x="5037611" y="1974600"/>
            <a:ext cx="3563100" cy="25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52"/>
          <p:cNvSpPr txBox="1">
            <a:spLocks noGrp="1"/>
          </p:cNvSpPr>
          <p:nvPr>
            <p:ph type="title"/>
          </p:nvPr>
        </p:nvSpPr>
        <p:spPr>
          <a:xfrm>
            <a:off x="5037686" y="689950"/>
            <a:ext cx="3563100" cy="10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Dark">
  <p:cSld name="MAIN_POINT">
    <p:bg>
      <p:bgPr>
        <a:solidFill>
          <a:srgbClr val="2E3C43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3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Light"/>
              <a:buNone/>
              <a:defRPr sz="3600" b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53"/>
          <p:cNvSpPr txBox="1"/>
          <p:nvPr/>
        </p:nvSpPr>
        <p:spPr>
          <a:xfrm>
            <a:off x="183675" y="198300"/>
            <a:ext cx="4833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Red">
  <p:cSld name="MAIN_POINT_2">
    <p:bg>
      <p:bgPr>
        <a:solidFill>
          <a:srgbClr val="F24440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4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Light"/>
              <a:buNone/>
              <a:defRPr sz="3600" b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54"/>
          <p:cNvSpPr txBox="1"/>
          <p:nvPr/>
        </p:nvSpPr>
        <p:spPr>
          <a:xfrm>
            <a:off x="183675" y="198300"/>
            <a:ext cx="4833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Light">
  <p:cSld name="MAIN_POINT_1">
    <p:bg>
      <p:bgPr>
        <a:solidFill>
          <a:srgbClr val="F2F6F9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5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600"/>
              <a:buFont typeface="Open Sans Light"/>
              <a:buNone/>
              <a:defRPr sz="3600" b="0">
                <a:solidFill>
                  <a:srgbClr val="2E3C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14" name="Google Shape;214;p55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Light Montserrat">
  <p:cSld name="MAIN_POINT_1_1">
    <p:bg>
      <p:bgPr>
        <a:solidFill>
          <a:srgbClr val="F2F6F9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6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2400"/>
              <a:buNone/>
              <a:defRPr sz="24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5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18" name="Google Shape;218;p56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Dark Montserrat">
  <p:cSld name="MAIN_POINT_1_1_1">
    <p:bg>
      <p:bgPr>
        <a:solidFill>
          <a:srgbClr val="2E3C43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7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5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22" name="Google Shape;222;p57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Red Montserrat">
  <p:cSld name="MAIN_POINT_1_1_1_1">
    <p:bg>
      <p:bgPr>
        <a:solidFill>
          <a:srgbClr val="F24440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5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26" name="Google Shape;226;p58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Light">
  <p:cSld name="SECTION_TITLE_AND_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F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title"/>
          </p:nvPr>
        </p:nvSpPr>
        <p:spPr>
          <a:xfrm>
            <a:off x="730000" y="689950"/>
            <a:ext cx="3300900" cy="10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subTitle" idx="1"/>
          </p:nvPr>
        </p:nvSpPr>
        <p:spPr>
          <a:xfrm>
            <a:off x="724950" y="2454000"/>
            <a:ext cx="3300900" cy="22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200"/>
              <a:buNone/>
              <a:defRPr>
                <a:solidFill>
                  <a:srgbClr val="2E3C43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body" idx="2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5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33" name="Google Shape;233;p59"/>
          <p:cNvSpPr txBox="1"/>
          <p:nvPr/>
        </p:nvSpPr>
        <p:spPr>
          <a:xfrm>
            <a:off x="183675" y="198300"/>
            <a:ext cx="4102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Dark">
  <p:cSld name="SECTION_TITLE_AND_DESCRIPTION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E3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E3C43"/>
              </a:solidFill>
            </a:endParaRPr>
          </a:p>
        </p:txBody>
      </p:sp>
      <p:sp>
        <p:nvSpPr>
          <p:cNvPr id="236" name="Google Shape;236;p60"/>
          <p:cNvSpPr txBox="1">
            <a:spLocks noGrp="1"/>
          </p:cNvSpPr>
          <p:nvPr>
            <p:ph type="title"/>
          </p:nvPr>
        </p:nvSpPr>
        <p:spPr>
          <a:xfrm>
            <a:off x="730000" y="689950"/>
            <a:ext cx="33009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60"/>
          <p:cNvSpPr txBox="1">
            <a:spLocks noGrp="1"/>
          </p:cNvSpPr>
          <p:nvPr>
            <p:ph type="subTitle" idx="1"/>
          </p:nvPr>
        </p:nvSpPr>
        <p:spPr>
          <a:xfrm>
            <a:off x="724950" y="2454000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None/>
              <a:defRPr>
                <a:solidFill>
                  <a:srgbClr val="CCCCCC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8" name="Google Shape;238;p60"/>
          <p:cNvSpPr txBox="1">
            <a:spLocks noGrp="1"/>
          </p:cNvSpPr>
          <p:nvPr>
            <p:ph type="body" idx="2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40" name="Google Shape;240;p60"/>
          <p:cNvSpPr txBox="1"/>
          <p:nvPr/>
        </p:nvSpPr>
        <p:spPr>
          <a:xfrm>
            <a:off x="183675" y="198300"/>
            <a:ext cx="3847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Red">
  <p:cSld name="SECTION_TITLE_AND_DESCRIPTION_1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4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E3C43"/>
              </a:solidFill>
            </a:endParaRPr>
          </a:p>
        </p:txBody>
      </p:sp>
      <p:sp>
        <p:nvSpPr>
          <p:cNvPr id="243" name="Google Shape;243;p61"/>
          <p:cNvSpPr txBox="1">
            <a:spLocks noGrp="1"/>
          </p:cNvSpPr>
          <p:nvPr>
            <p:ph type="title"/>
          </p:nvPr>
        </p:nvSpPr>
        <p:spPr>
          <a:xfrm>
            <a:off x="730000" y="689950"/>
            <a:ext cx="33009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61"/>
          <p:cNvSpPr txBox="1">
            <a:spLocks noGrp="1"/>
          </p:cNvSpPr>
          <p:nvPr>
            <p:ph type="subTitle" idx="1"/>
          </p:nvPr>
        </p:nvSpPr>
        <p:spPr>
          <a:xfrm>
            <a:off x="724950" y="2454000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5" name="Google Shape;245;p61"/>
          <p:cNvSpPr txBox="1">
            <a:spLocks noGrp="1"/>
          </p:cNvSpPr>
          <p:nvPr>
            <p:ph type="body" idx="2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6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47" name="Google Shape;247;p61"/>
          <p:cNvSpPr txBox="1"/>
          <p:nvPr/>
        </p:nvSpPr>
        <p:spPr>
          <a:xfrm>
            <a:off x="183675" y="198300"/>
            <a:ext cx="3847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Light">
  <p:cSld name="SECTION_HEADER_1">
    <p:bg>
      <p:bgPr>
        <a:solidFill>
          <a:srgbClr val="F2F6F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4800"/>
              <a:buNone/>
              <a:defRPr sz="48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7" name="Google Shape;27;p7"/>
          <p:cNvSpPr txBox="1"/>
          <p:nvPr/>
        </p:nvSpPr>
        <p:spPr>
          <a:xfrm>
            <a:off x="183675" y="198300"/>
            <a:ext cx="3502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Light">
  <p:cSld name="CAPTION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2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2E3C43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3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2" name="Google Shape;252;p63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63"/>
          <p:cNvSpPr txBox="1"/>
          <p:nvPr/>
        </p:nvSpPr>
        <p:spPr>
          <a:xfrm>
            <a:off x="183675" y="198300"/>
            <a:ext cx="45900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 type="blank">
  <p:cSld name="BLANK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">
  <p:cSld name="BLANK_1">
    <p:bg>
      <p:bgPr>
        <a:solidFill>
          <a:srgbClr val="2E3C43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>
  <p:cSld name="BLANK_1_1">
    <p:bg>
      <p:bgPr>
        <a:solidFill>
          <a:srgbClr val="F24440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blue">
  <p:cSld name="TITLE_2">
    <p:bg>
      <p:bgPr>
        <a:solidFill>
          <a:srgbClr val="162745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ight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729450" y="1593602"/>
            <a:ext cx="7688700" cy="3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183675" y="198300"/>
            <a:ext cx="43836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CCCCC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Dark">
  <p:cSld name="TITLE_AND_BODY_1">
    <p:bg>
      <p:bgPr>
        <a:solidFill>
          <a:srgbClr val="2E3C43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729450" y="1593596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183675" y="198300"/>
            <a:ext cx="4543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_AND_BODY_1_1">
    <p:bg>
      <p:bgPr>
        <a:solidFill>
          <a:srgbClr val="F2444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729450" y="1593596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183675" y="198300"/>
            <a:ext cx="4317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alcantara@carto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ipozuelo@carto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74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68"/>
          <p:cNvPicPr preferRelativeResize="0"/>
          <p:nvPr/>
        </p:nvPicPr>
        <p:blipFill rotWithShape="1">
          <a:blip r:embed="rId3">
            <a:alphaModFix amt="11000"/>
          </a:blip>
          <a:srcRect t="156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68"/>
          <p:cNvSpPr txBox="1">
            <a:spLocks noGrp="1"/>
          </p:cNvSpPr>
          <p:nvPr>
            <p:ph type="ctrTitle"/>
          </p:nvPr>
        </p:nvSpPr>
        <p:spPr>
          <a:xfrm>
            <a:off x="729625" y="1179788"/>
            <a:ext cx="7688100" cy="27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FutureUrbanMobility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900" b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900" b="0">
                <a:latin typeface="Open Sans"/>
                <a:ea typeface="Open Sans"/>
                <a:cs typeface="Open Sans"/>
                <a:sym typeface="Open Sans"/>
              </a:rPr>
              <a:t>How Location Intelligence can be used to optimize shared &amp; </a:t>
            </a:r>
            <a:br>
              <a:rPr lang="en" sz="1900" b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900" b="0">
                <a:latin typeface="Open Sans"/>
                <a:ea typeface="Open Sans"/>
                <a:cs typeface="Open Sans"/>
                <a:sym typeface="Open Sans"/>
              </a:rPr>
              <a:t>active mobility modes in urban planning</a:t>
            </a:r>
            <a:endParaRPr sz="4300" b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7" name="Google Shape;26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3711" y="4567475"/>
            <a:ext cx="516953" cy="3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68"/>
          <p:cNvSpPr txBox="1"/>
          <p:nvPr/>
        </p:nvSpPr>
        <p:spPr>
          <a:xfrm>
            <a:off x="5610225" y="4513150"/>
            <a:ext cx="25332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600">
                <a:solidFill>
                  <a:srgbClr val="F2F6F9"/>
                </a:solidFill>
                <a:latin typeface="Montserrat"/>
                <a:ea typeface="Montserrat"/>
                <a:cs typeface="Montserrat"/>
                <a:sym typeface="Montserrat"/>
              </a:rPr>
              <a:t>This is part of the AI4Cities project that has received funding from the European Union’s Horizon 2020 Research and Innovation Programme under grant agreement No 871914.</a:t>
            </a:r>
            <a:endParaRPr sz="600">
              <a:solidFill>
                <a:srgbClr val="F2F6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9" name="Google Shape;269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9375" y="658325"/>
            <a:ext cx="15113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6F9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9"/>
          <p:cNvSpPr/>
          <p:nvPr/>
        </p:nvSpPr>
        <p:spPr>
          <a:xfrm>
            <a:off x="5651425" y="1580250"/>
            <a:ext cx="1995300" cy="1983000"/>
          </a:xfrm>
          <a:prstGeom prst="ellipse">
            <a:avLst/>
          </a:prstGeom>
          <a:solidFill>
            <a:srgbClr val="E9ED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526" y="1562250"/>
            <a:ext cx="2019000" cy="2019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7" name="Google Shape;277;p69"/>
          <p:cNvSpPr/>
          <p:nvPr/>
        </p:nvSpPr>
        <p:spPr>
          <a:xfrm>
            <a:off x="1497325" y="1580250"/>
            <a:ext cx="1995300" cy="1983000"/>
          </a:xfrm>
          <a:prstGeom prst="ellipse">
            <a:avLst/>
          </a:prstGeom>
          <a:solidFill>
            <a:srgbClr val="E9ED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9315" y="1574088"/>
            <a:ext cx="2019000" cy="199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9" name="Google Shape;279;p69"/>
          <p:cNvSpPr txBox="1"/>
          <p:nvPr/>
        </p:nvSpPr>
        <p:spPr>
          <a:xfrm>
            <a:off x="729450" y="689950"/>
            <a:ext cx="3737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03C42"/>
                </a:solidFill>
                <a:latin typeface="Montserrat"/>
                <a:ea typeface="Montserrat"/>
                <a:cs typeface="Montserrat"/>
                <a:sym typeface="Montserrat"/>
              </a:rPr>
              <a:t>Introductions</a:t>
            </a:r>
            <a:endParaRPr sz="3000" b="1">
              <a:solidFill>
                <a:srgbClr val="303C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69"/>
          <p:cNvSpPr txBox="1"/>
          <p:nvPr/>
        </p:nvSpPr>
        <p:spPr>
          <a:xfrm>
            <a:off x="1349675" y="3758125"/>
            <a:ext cx="22905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C44"/>
              </a:buClr>
              <a:buFont typeface="Helvetica Neue"/>
              <a:buNone/>
            </a:pPr>
            <a:r>
              <a:rPr lang="en">
                <a:solidFill>
                  <a:srgbClr val="303C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Luis Alcántara</a:t>
            </a:r>
            <a:endParaRPr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1" name="Google Shape;281;p69"/>
          <p:cNvSpPr txBox="1"/>
          <p:nvPr/>
        </p:nvSpPr>
        <p:spPr>
          <a:xfrm>
            <a:off x="1349713" y="4084880"/>
            <a:ext cx="22905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25270"/>
                </a:solidFill>
                <a:latin typeface="Open Sans"/>
                <a:ea typeface="Open Sans"/>
                <a:cs typeface="Open Sans"/>
                <a:sym typeface="Open Sans"/>
              </a:rPr>
              <a:t>Project Manager</a:t>
            </a:r>
            <a:endParaRPr sz="1000" b="1">
              <a:solidFill>
                <a:srgbClr val="4252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69"/>
          <p:cNvSpPr txBox="1"/>
          <p:nvPr/>
        </p:nvSpPr>
        <p:spPr>
          <a:xfrm>
            <a:off x="5503775" y="3732096"/>
            <a:ext cx="22905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C44"/>
              </a:buClr>
              <a:buFont typeface="Helvetica Neue"/>
              <a:buNone/>
            </a:pPr>
            <a:r>
              <a:rPr lang="en">
                <a:solidFill>
                  <a:srgbClr val="303C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Isabel Pozuelo</a:t>
            </a:r>
            <a:endParaRPr sz="10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3" name="Google Shape;283;p69"/>
          <p:cNvSpPr txBox="1"/>
          <p:nvPr/>
        </p:nvSpPr>
        <p:spPr>
          <a:xfrm>
            <a:off x="5503816" y="4084880"/>
            <a:ext cx="22905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25270"/>
                </a:solidFill>
                <a:latin typeface="Open Sans"/>
                <a:ea typeface="Open Sans"/>
                <a:cs typeface="Open Sans"/>
                <a:sym typeface="Open Sans"/>
              </a:rPr>
              <a:t>Business Strategy</a:t>
            </a:r>
            <a:endParaRPr sz="1000" b="1">
              <a:solidFill>
                <a:srgbClr val="4252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6F9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0"/>
          <p:cNvSpPr txBox="1">
            <a:spLocks noGrp="1"/>
          </p:cNvSpPr>
          <p:nvPr>
            <p:ph type="title" idx="4294967295"/>
          </p:nvPr>
        </p:nvSpPr>
        <p:spPr>
          <a:xfrm>
            <a:off x="729450" y="689950"/>
            <a:ext cx="72231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3C43"/>
                </a:solidFill>
              </a:rPr>
              <a:t>Micro &amp; active mobility can reduce traffic congestion &amp; CO2 emissions</a:t>
            </a:r>
            <a:endParaRPr>
              <a:solidFill>
                <a:srgbClr val="2E3C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E3C43"/>
              </a:solidFill>
            </a:endParaRPr>
          </a:p>
        </p:txBody>
      </p:sp>
      <p:pic>
        <p:nvPicPr>
          <p:cNvPr id="289" name="Google Shape;289;p70"/>
          <p:cNvPicPr preferRelativeResize="0"/>
          <p:nvPr/>
        </p:nvPicPr>
        <p:blipFill rotWithShape="1">
          <a:blip r:embed="rId3">
            <a:alphaModFix/>
          </a:blip>
          <a:srcRect l="6142" r="14182"/>
          <a:stretch/>
        </p:blipFill>
        <p:spPr>
          <a:xfrm>
            <a:off x="315925" y="2040525"/>
            <a:ext cx="2759325" cy="230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70"/>
          <p:cNvPicPr preferRelativeResize="0"/>
          <p:nvPr/>
        </p:nvPicPr>
        <p:blipFill rotWithShape="1">
          <a:blip r:embed="rId4">
            <a:alphaModFix/>
          </a:blip>
          <a:srcRect l="7336" r="12918"/>
          <a:stretch/>
        </p:blipFill>
        <p:spPr>
          <a:xfrm>
            <a:off x="6068750" y="2040525"/>
            <a:ext cx="2759325" cy="230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70"/>
          <p:cNvPicPr preferRelativeResize="0"/>
          <p:nvPr/>
        </p:nvPicPr>
        <p:blipFill rotWithShape="1">
          <a:blip r:embed="rId5">
            <a:alphaModFix/>
          </a:blip>
          <a:srcRect l="1773" r="18354"/>
          <a:stretch/>
        </p:blipFill>
        <p:spPr>
          <a:xfrm>
            <a:off x="3192325" y="2040525"/>
            <a:ext cx="2759325" cy="230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745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71" descr="image20.png"/>
          <p:cNvPicPr preferRelativeResize="0"/>
          <p:nvPr/>
        </p:nvPicPr>
        <p:blipFill rotWithShape="1">
          <a:blip r:embed="rId3">
            <a:alphaModFix/>
          </a:blip>
          <a:srcRect r="12549" b="9990"/>
          <a:stretch/>
        </p:blipFill>
        <p:spPr>
          <a:xfrm>
            <a:off x="3889075" y="788325"/>
            <a:ext cx="5254800" cy="35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71"/>
          <p:cNvSpPr txBox="1">
            <a:spLocks noGrp="1"/>
          </p:cNvSpPr>
          <p:nvPr>
            <p:ph type="title"/>
          </p:nvPr>
        </p:nvSpPr>
        <p:spPr>
          <a:xfrm>
            <a:off x="480950" y="864300"/>
            <a:ext cx="3291600" cy="3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FutureUrbanMobility</a:t>
            </a:r>
            <a:endParaRPr sz="21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 b="0">
                <a:latin typeface="Open Sans"/>
                <a:ea typeface="Open Sans"/>
                <a:cs typeface="Open Sans"/>
                <a:sym typeface="Open Sans"/>
              </a:rPr>
              <a:t>A Location Intelligence solution to optimize shared &amp; active mobility modes in urban planning based on Artificial Intelligence in the form of Machine Learning.</a:t>
            </a:r>
            <a:endParaRPr sz="1300" b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8" name="Google Shape;29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9076" y="1018163"/>
            <a:ext cx="5254926" cy="329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71"/>
          <p:cNvSpPr/>
          <p:nvPr/>
        </p:nvSpPr>
        <p:spPr>
          <a:xfrm>
            <a:off x="3951700" y="1045025"/>
            <a:ext cx="536700" cy="19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745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72" descr="image20.png"/>
          <p:cNvPicPr preferRelativeResize="0"/>
          <p:nvPr/>
        </p:nvPicPr>
        <p:blipFill rotWithShape="1">
          <a:blip r:embed="rId3">
            <a:alphaModFix/>
          </a:blip>
          <a:srcRect r="12549" b="9990"/>
          <a:stretch/>
        </p:blipFill>
        <p:spPr>
          <a:xfrm>
            <a:off x="2383177" y="2209072"/>
            <a:ext cx="4377600" cy="29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72"/>
          <p:cNvSpPr txBox="1">
            <a:spLocks noGrp="1"/>
          </p:cNvSpPr>
          <p:nvPr>
            <p:ph type="body" idx="1"/>
          </p:nvPr>
        </p:nvSpPr>
        <p:spPr>
          <a:xfrm>
            <a:off x="1866888" y="1532000"/>
            <a:ext cx="18183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Demand analysis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72"/>
          <p:cNvSpPr txBox="1">
            <a:spLocks noGrp="1"/>
          </p:cNvSpPr>
          <p:nvPr>
            <p:ph type="body" idx="1"/>
          </p:nvPr>
        </p:nvSpPr>
        <p:spPr>
          <a:xfrm>
            <a:off x="4775599" y="1532000"/>
            <a:ext cx="2673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Emissions prediction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72"/>
          <p:cNvSpPr txBox="1">
            <a:spLocks noGrp="1"/>
          </p:cNvSpPr>
          <p:nvPr>
            <p:ph type="body" idx="1"/>
          </p:nvPr>
        </p:nvSpPr>
        <p:spPr>
          <a:xfrm>
            <a:off x="417678" y="3135966"/>
            <a:ext cx="17469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Mobility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planning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72"/>
          <p:cNvSpPr txBox="1">
            <a:spLocks noGrp="1"/>
          </p:cNvSpPr>
          <p:nvPr>
            <p:ph type="body" idx="1"/>
          </p:nvPr>
        </p:nvSpPr>
        <p:spPr>
          <a:xfrm>
            <a:off x="6979374" y="3135966"/>
            <a:ext cx="17469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Gamification &amp; incentivization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72"/>
          <p:cNvSpPr/>
          <p:nvPr/>
        </p:nvSpPr>
        <p:spPr>
          <a:xfrm>
            <a:off x="1796999" y="1465550"/>
            <a:ext cx="1958100" cy="435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72"/>
          <p:cNvSpPr/>
          <p:nvPr/>
        </p:nvSpPr>
        <p:spPr>
          <a:xfrm>
            <a:off x="424550" y="3087200"/>
            <a:ext cx="1746900" cy="739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72"/>
          <p:cNvSpPr/>
          <p:nvPr/>
        </p:nvSpPr>
        <p:spPr>
          <a:xfrm>
            <a:off x="6979450" y="3087200"/>
            <a:ext cx="1746900" cy="739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72"/>
          <p:cNvSpPr/>
          <p:nvPr/>
        </p:nvSpPr>
        <p:spPr>
          <a:xfrm>
            <a:off x="5124478" y="1494200"/>
            <a:ext cx="1958100" cy="435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3" name="Google Shape;313;p72"/>
          <p:cNvCxnSpPr>
            <a:stCxn id="310" idx="3"/>
            <a:endCxn id="314" idx="1"/>
          </p:cNvCxnSpPr>
          <p:nvPr/>
        </p:nvCxnSpPr>
        <p:spPr>
          <a:xfrm>
            <a:off x="2171450" y="3457100"/>
            <a:ext cx="218700" cy="315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5" name="Google Shape;315;p72"/>
          <p:cNvCxnSpPr>
            <a:stCxn id="309" idx="2"/>
          </p:cNvCxnSpPr>
          <p:nvPr/>
        </p:nvCxnSpPr>
        <p:spPr>
          <a:xfrm>
            <a:off x="2776049" y="1901150"/>
            <a:ext cx="387900" cy="302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6" name="Google Shape;316;p72"/>
          <p:cNvCxnSpPr>
            <a:endCxn id="312" idx="2"/>
          </p:cNvCxnSpPr>
          <p:nvPr/>
        </p:nvCxnSpPr>
        <p:spPr>
          <a:xfrm rot="10800000" flipH="1">
            <a:off x="5803228" y="1929800"/>
            <a:ext cx="300300" cy="296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7" name="Google Shape;31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230" y="2479500"/>
            <a:ext cx="4392361" cy="2768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72"/>
          <p:cNvCxnSpPr>
            <a:endCxn id="314" idx="3"/>
          </p:cNvCxnSpPr>
          <p:nvPr/>
        </p:nvCxnSpPr>
        <p:spPr>
          <a:xfrm flipH="1">
            <a:off x="6760822" y="3457064"/>
            <a:ext cx="218700" cy="315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p72"/>
          <p:cNvSpPr/>
          <p:nvPr/>
        </p:nvSpPr>
        <p:spPr>
          <a:xfrm>
            <a:off x="2423913" y="2473350"/>
            <a:ext cx="536700" cy="19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6F9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3"/>
          <p:cNvSpPr txBox="1">
            <a:spLocks noGrp="1"/>
          </p:cNvSpPr>
          <p:nvPr>
            <p:ph type="title" idx="4294967295"/>
          </p:nvPr>
        </p:nvSpPr>
        <p:spPr>
          <a:xfrm>
            <a:off x="729450" y="689950"/>
            <a:ext cx="72231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3C43"/>
                </a:solidFill>
              </a:rPr>
              <a:t>Phase 2 - Plan for prototyping</a:t>
            </a:r>
            <a:endParaRPr>
              <a:solidFill>
                <a:srgbClr val="2E3C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E3C43"/>
              </a:solidFill>
            </a:endParaRPr>
          </a:p>
        </p:txBody>
      </p:sp>
      <p:sp>
        <p:nvSpPr>
          <p:cNvPr id="325" name="Google Shape;325;p73"/>
          <p:cNvSpPr txBox="1"/>
          <p:nvPr/>
        </p:nvSpPr>
        <p:spPr>
          <a:xfrm>
            <a:off x="218550" y="2964200"/>
            <a:ext cx="193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303C42"/>
                </a:solidFill>
                <a:latin typeface="Montserrat"/>
                <a:ea typeface="Montserrat"/>
                <a:cs typeface="Montserrat"/>
                <a:sym typeface="Montserrat"/>
              </a:rPr>
              <a:t>Design</a:t>
            </a:r>
            <a:endParaRPr sz="1800">
              <a:solidFill>
                <a:srgbClr val="303C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73"/>
          <p:cNvSpPr txBox="1"/>
          <p:nvPr/>
        </p:nvSpPr>
        <p:spPr>
          <a:xfrm>
            <a:off x="2152050" y="2964200"/>
            <a:ext cx="19335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303C42"/>
                </a:solidFill>
                <a:latin typeface="Montserrat"/>
                <a:ea typeface="Montserrat"/>
                <a:cs typeface="Montserrat"/>
                <a:sym typeface="Montserrat"/>
              </a:rPr>
              <a:t>Data </a:t>
            </a:r>
            <a:br>
              <a:rPr lang="en" sz="1800">
                <a:solidFill>
                  <a:srgbClr val="303C4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800">
                <a:solidFill>
                  <a:srgbClr val="303C42"/>
                </a:solidFill>
                <a:latin typeface="Montserrat"/>
                <a:ea typeface="Montserrat"/>
                <a:cs typeface="Montserrat"/>
                <a:sym typeface="Montserrat"/>
              </a:rPr>
              <a:t>Science</a:t>
            </a:r>
            <a:endParaRPr sz="1800">
              <a:solidFill>
                <a:srgbClr val="303C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7" name="Google Shape;32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225" y="2175852"/>
            <a:ext cx="686150" cy="6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73"/>
          <p:cNvSpPr txBox="1"/>
          <p:nvPr/>
        </p:nvSpPr>
        <p:spPr>
          <a:xfrm>
            <a:off x="4085550" y="2964200"/>
            <a:ext cx="19335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303C42"/>
                </a:solidFill>
                <a:latin typeface="Montserrat"/>
                <a:ea typeface="Montserrat"/>
                <a:cs typeface="Montserrat"/>
                <a:sym typeface="Montserrat"/>
              </a:rPr>
              <a:t>Software development</a:t>
            </a:r>
            <a:endParaRPr sz="1800">
              <a:solidFill>
                <a:srgbClr val="303C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73"/>
          <p:cNvSpPr txBox="1"/>
          <p:nvPr/>
        </p:nvSpPr>
        <p:spPr>
          <a:xfrm>
            <a:off x="6019050" y="2964200"/>
            <a:ext cx="193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303C42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sz="1800">
              <a:solidFill>
                <a:srgbClr val="303C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0" name="Google Shape;33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5721" y="2175862"/>
            <a:ext cx="686150" cy="6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237" y="2175885"/>
            <a:ext cx="686125" cy="6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2123" y="2245267"/>
            <a:ext cx="547359" cy="5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57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4"/>
          <p:cNvSpPr txBox="1">
            <a:spLocks noGrp="1"/>
          </p:cNvSpPr>
          <p:nvPr>
            <p:ph type="ctrTitle"/>
          </p:nvPr>
        </p:nvSpPr>
        <p:spPr>
          <a:xfrm>
            <a:off x="727950" y="1748850"/>
            <a:ext cx="76881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</a:rPr>
              <a:t>Thanks !</a:t>
            </a:r>
            <a:endParaRPr sz="48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FFFFFF"/>
                </a:solidFill>
              </a:rPr>
              <a:t>For more info, contact </a:t>
            </a:r>
            <a:r>
              <a:rPr lang="en" sz="19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lalcantara@carto.com</a:t>
            </a:r>
            <a:r>
              <a:rPr lang="en" sz="1900" u="sng" dirty="0"/>
              <a:t> </a:t>
            </a:r>
            <a:r>
              <a:rPr lang="en" sz="1900" dirty="0">
                <a:solidFill>
                  <a:srgbClr val="FFFFFF"/>
                </a:solidFill>
              </a:rPr>
              <a:t>or </a:t>
            </a:r>
            <a:r>
              <a:rPr lang="en" sz="1900" u="sng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ipozuelo@carto.com</a:t>
            </a:r>
            <a:r>
              <a:rPr lang="en" sz="1900" dirty="0">
                <a:solidFill>
                  <a:srgbClr val="FFFFFF"/>
                </a:solidFill>
              </a:rPr>
              <a:t> </a:t>
            </a:r>
            <a:endParaRPr sz="1900" dirty="0">
              <a:solidFill>
                <a:srgbClr val="FFFFFF"/>
              </a:solidFill>
            </a:endParaRPr>
          </a:p>
        </p:txBody>
      </p:sp>
      <p:pic>
        <p:nvPicPr>
          <p:cNvPr id="338" name="Google Shape;338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3711" y="4567475"/>
            <a:ext cx="516953" cy="3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4"/>
          <p:cNvSpPr txBox="1"/>
          <p:nvPr/>
        </p:nvSpPr>
        <p:spPr>
          <a:xfrm>
            <a:off x="5610225" y="4513150"/>
            <a:ext cx="25332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600">
                <a:solidFill>
                  <a:srgbClr val="F2F6F9"/>
                </a:solidFill>
                <a:latin typeface="Montserrat"/>
                <a:ea typeface="Montserrat"/>
                <a:cs typeface="Montserrat"/>
                <a:sym typeface="Montserrat"/>
              </a:rPr>
              <a:t>This is part of the AI4Cities project that has received funding from the European Union’s Horizon 2020 Research and Innovation Programme under grant agreement No 871914.</a:t>
            </a:r>
            <a:endParaRPr sz="600">
              <a:solidFill>
                <a:srgbClr val="F2F6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0" name="Google Shape;340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9375" y="658325"/>
            <a:ext cx="15113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ARTO master templat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RTO master templat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Presentación en pantalla (16:9)</PresentationFormat>
  <Paragraphs>26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16" baseType="lpstr">
      <vt:lpstr>Montserrat</vt:lpstr>
      <vt:lpstr>Open Sans Light</vt:lpstr>
      <vt:lpstr>Open Sans</vt:lpstr>
      <vt:lpstr>Arial</vt:lpstr>
      <vt:lpstr>Lato</vt:lpstr>
      <vt:lpstr>Helvetica Neue</vt:lpstr>
      <vt:lpstr>Montserrat SemiBold</vt:lpstr>
      <vt:lpstr>CARTO master template</vt:lpstr>
      <vt:lpstr>CARTO master template</vt:lpstr>
      <vt:lpstr>FutureUrbanMobility  How Location Intelligence can be used to optimize shared &amp;  active mobility modes in urban planning</vt:lpstr>
      <vt:lpstr>Presentación de PowerPoint</vt:lpstr>
      <vt:lpstr>Micro &amp; active mobility can reduce traffic congestion &amp; CO2 emissions </vt:lpstr>
      <vt:lpstr>FutureUrbanMobility A Location Intelligence solution to optimize shared &amp; active mobility modes in urban planning based on Artificial Intelligence in the form of Machine Learning.</vt:lpstr>
      <vt:lpstr>Presentación de PowerPoint</vt:lpstr>
      <vt:lpstr>Phase 2 - Plan for prototyping </vt:lpstr>
      <vt:lpstr>Thanks ! For more info, contact lalcantara@carto.com or ipozuelo@carto.com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FutureUrbanMobility  How Location Intelligence can be used to optimize shared &amp;  active mobility modes in urban planning</dc:title>
  <cp:lastModifiedBy>Isabel Pozuelo García</cp:lastModifiedBy>
  <cp:revision>1</cp:revision>
  <dcterms:modified xsi:type="dcterms:W3CDTF">2021-09-22T19:12:49Z</dcterms:modified>
</cp:coreProperties>
</file>